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2"/>
  </p:notesMasterIdLst>
  <p:sldIdLst>
    <p:sldId id="257" r:id="rId2"/>
    <p:sldId id="256" r:id="rId3"/>
    <p:sldId id="429" r:id="rId4"/>
    <p:sldId id="258" r:id="rId5"/>
    <p:sldId id="259" r:id="rId6"/>
    <p:sldId id="431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260" r:id="rId15"/>
    <p:sldId id="261" r:id="rId16"/>
    <p:sldId id="262" r:id="rId17"/>
    <p:sldId id="439" r:id="rId18"/>
    <p:sldId id="441" r:id="rId19"/>
    <p:sldId id="263" r:id="rId20"/>
    <p:sldId id="43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8625"/>
    <a:srgbClr val="810C85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C7D5E3-6DD2-D20A-25E8-5832906B65A6}" v="12" dt="2023-12-14T14:14:21.731"/>
    <p1510:client id="{118C37D9-B561-AEE0-8308-DB36EDD24892}" v="24" dt="2023-12-03T05:00:39.295"/>
    <p1510:client id="{264121F1-D862-D9BC-2029-1E18ACE39E5C}" v="1269" dt="2023-12-02T19:54:44.313"/>
    <p1510:client id="{266AF9E7-C47A-5260-EA06-4FB272562130}" v="1" dt="2023-12-12T07:39:32.023"/>
    <p1510:client id="{2EDBD126-C28D-693C-4B73-5D1011745393}" v="11" dt="2023-12-03T06:39:20.420"/>
    <p1510:client id="{30C04AB0-3944-6F2E-FEEE-EF5289D3B2FD}" v="1" dt="2023-12-20T11:32:42.442"/>
    <p1510:client id="{375726D9-C56B-FF9B-E976-20F4F09ACC9E}" v="1" dt="2023-11-30T18:15:03.063"/>
    <p1510:client id="{3B1368BC-AB7E-5E5F-23D0-C97D87C19D8B}" v="5" dt="2023-12-21T06:12:46.404"/>
    <p1510:client id="{42230D10-9CB6-470A-891A-9AA3032A2DEF}" v="165" dt="2023-12-01T19:19:50.242"/>
    <p1510:client id="{4F62D0C2-37A5-6D83-78A7-E0C3A1EA2E5F}" v="10" dt="2023-11-29T09:10:11.220"/>
    <p1510:client id="{63113DD2-E2B1-189B-B6C6-A98C75ED1E59}" v="3" dt="2023-12-12T11:05:41.870"/>
    <p1510:client id="{683BF961-530B-5EEA-6BEF-D09E262A64F7}" v="3" dt="2023-12-21T06:20:06.301"/>
    <p1510:client id="{6860CADC-F5B5-C2FB-FD9A-2E00F547DB1A}" v="2" dt="2023-11-26T14:18:55.564"/>
    <p1510:client id="{6C6130B1-2C4A-6E1D-9838-B05C10527DDA}" v="1" dt="2023-11-24T12:35:49.761"/>
    <p1510:client id="{7350C677-1F50-457D-95BC-669B7D4BD9C1}" v="1" dt="2023-12-21T09:55:57.351"/>
    <p1510:client id="{747538F3-597F-2676-46C6-7E64716A005C}" v="1" dt="2023-12-09T06:40:49.351"/>
    <p1510:client id="{74AAA585-B158-7E5D-FB43-07639589DDBC}" v="5" dt="2023-12-21T06:00:48.731"/>
    <p1510:client id="{838F466E-9233-90BE-2ABB-8D51C3B43839}" v="4" dt="2023-12-03T07:33:30.897"/>
    <p1510:client id="{86753EDE-DDCF-DBFA-B37B-1637A373C439}" v="24" dt="2023-12-14T13:58:23.770"/>
    <p1510:client id="{8C5ABD9D-D0C0-CF3F-54C4-2E5314D77B2E}" v="1" dt="2023-12-21T06:10:46.192"/>
    <p1510:client id="{8CCD8DE7-BCF7-1421-226D-A853B2864EAD}" v="25" dt="2023-12-03T05:05:15.466"/>
    <p1510:client id="{930FFD30-9A60-A941-F488-96BEB58C68A0}" v="62" dt="2023-12-02T05:54:39.849"/>
    <p1510:client id="{9F330FCC-9834-D4AB-D78C-E24A8241840F}" v="117" dt="2023-11-27T18:02:23.206"/>
    <p1510:client id="{A282CB80-D9B5-94B6-F1C3-C16BCB263734}" v="19" dt="2023-12-02T15:31:39.251"/>
    <p1510:client id="{AA070FA4-D145-3122-DE07-6954D6C8D883}" v="1" dt="2023-12-02T19:54:46.122"/>
    <p1510:client id="{B19A1A0F-5470-8453-15B4-42B32A284DD8}" v="257" dt="2023-12-02T17:20:00.463"/>
    <p1510:client id="{C10A2AFA-BF75-B6FF-407D-813E40956E9B}" v="1" dt="2023-11-27T18:12:00.991"/>
    <p1510:client id="{CAFEE445-3B07-0863-F8E8-8D126C5C9FDF}" v="1" dt="2023-12-20T08:22:54.711"/>
    <p1510:client id="{D6A3C8F8-AF42-177A-CFD9-866589EBC928}" v="1" dt="2023-12-03T07:47:36.211"/>
    <p1510:client id="{E4DFEC9D-70DC-0F88-F266-C3558D370CF6}" v="44" dt="2023-11-27T18:10:16.234"/>
    <p1510:client id="{F127BC1E-BAC4-5621-722E-9538D46AB471}" v="2" dt="2023-11-23T21:01:59.211"/>
    <p1510:client id="{FC0C75E9-6B53-B04F-D1EC-1A8EA70C327E}" v="3" dt="2023-12-21T09:43:38.6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5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F311B-32D6-4515-A0D6-84870C1A86F3}" type="datetimeFigureOut">
              <a:rPr lang="en-GB" smtClean="0"/>
              <a:t>02/08/2024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5A7CF-3376-47CC-BF00-795D83109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3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99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69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90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18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2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33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4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3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41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13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13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20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8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0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321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62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2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64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98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3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73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white graphic design&#10;&#10;Description automatically generated">
            <a:extLst>
              <a:ext uri="{FF2B5EF4-FFF2-40B4-BE49-F238E27FC236}">
                <a16:creationId xmlns:a16="http://schemas.microsoft.com/office/drawing/2014/main" id="{5F2893AC-8052-AEDA-E534-88B552468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" y="0"/>
            <a:ext cx="9119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85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431166" y="314247"/>
            <a:ext cx="8063954" cy="964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3797"/>
              </a:lnSpc>
            </a:pPr>
            <a:r>
              <a:rPr lang="en-US" sz="3038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Exploratory Data Analysis (EDA)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74979-E5A1-3AFD-BFCA-1C01A8900A03}"/>
              </a:ext>
            </a:extLst>
          </p:cNvPr>
          <p:cNvSpPr txBox="1"/>
          <p:nvPr/>
        </p:nvSpPr>
        <p:spPr>
          <a:xfrm>
            <a:off x="993909" y="5348541"/>
            <a:ext cx="6938463" cy="32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2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Pie chart showing distribution of Vehicles over different Origin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88D28-53F6-7D6C-DBEE-9CE2F08E2C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85000" l="29500" r="74150">
                        <a14:foregroundMark x1="48700" y1="19833" x2="48700" y2="19833"/>
                        <a14:foregroundMark x1="52500" y1="16667" x2="52500" y2="16667"/>
                        <a14:foregroundMark x1="31300" y1="50583" x2="31300" y2="50583"/>
                        <a14:foregroundMark x1="71200" y1="51750" x2="71200" y2="51750"/>
                        <a14:foregroundMark x1="55500" y1="82167" x2="55500" y2="82167"/>
                        <a14:foregroundMark x1="51550" y1="85083" x2="51550" y2="85083"/>
                        <a14:foregroundMark x1="29650" y1="65833" x2="29650" y2="65833"/>
                        <a14:foregroundMark x1="29500" y1="65083" x2="29500" y2="65083"/>
                        <a14:foregroundMark x1="74150" y1="57750" x2="74150" y2="57750"/>
                        <a14:foregroundMark x1="65100" y1="18250" x2="65100" y2="1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14" t="14355" r="24120" b="12896"/>
          <a:stretch/>
        </p:blipFill>
        <p:spPr>
          <a:xfrm rot="2308488">
            <a:off x="2420573" y="1258395"/>
            <a:ext cx="4085137" cy="374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20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431166" y="314247"/>
            <a:ext cx="8063954" cy="964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3797"/>
              </a:lnSpc>
            </a:pPr>
            <a:r>
              <a:rPr lang="en-US" sz="3038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Exploratory Data Analysis (EDA)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74979-E5A1-3AFD-BFCA-1C01A8900A03}"/>
              </a:ext>
            </a:extLst>
          </p:cNvPr>
          <p:cNvSpPr txBox="1"/>
          <p:nvPr/>
        </p:nvSpPr>
        <p:spPr>
          <a:xfrm>
            <a:off x="993911" y="1102023"/>
            <a:ext cx="6938463" cy="32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20" dirty="0">
                <a:solidFill>
                  <a:srgbClr val="AE8625"/>
                </a:solidFill>
                <a:latin typeface="Prata"/>
              </a:rPr>
              <a:t>Analyzing distribution of columns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8DD8DA-AE6A-4D9C-AFFB-B450C723C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229" y="1577880"/>
            <a:ext cx="5683542" cy="37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48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31166" y="314247"/>
            <a:ext cx="8063954" cy="964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3797"/>
              </a:lnSpc>
            </a:pPr>
            <a:r>
              <a:rPr lang="en-US" sz="3038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Exploratory Data Analysis (EDA)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74979-E5A1-3AFD-BFCA-1C01A8900A03}"/>
              </a:ext>
            </a:extLst>
          </p:cNvPr>
          <p:cNvSpPr txBox="1"/>
          <p:nvPr/>
        </p:nvSpPr>
        <p:spPr>
          <a:xfrm>
            <a:off x="1102768" y="993644"/>
            <a:ext cx="6938463" cy="32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20" dirty="0">
                <a:solidFill>
                  <a:srgbClr val="AE8625"/>
                </a:solidFill>
                <a:latin typeface="Prata"/>
              </a:rPr>
              <a:t>Plotting Heatmap to Understand Relationship between numerical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BD798-BC69-B616-0D47-AB0329AD3F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68" r="620"/>
          <a:stretch/>
        </p:blipFill>
        <p:spPr>
          <a:xfrm>
            <a:off x="2271652" y="1610830"/>
            <a:ext cx="4600694" cy="3994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902DE8-7D74-F49D-2762-B622DA076BDF}"/>
              </a:ext>
            </a:extLst>
          </p:cNvPr>
          <p:cNvSpPr txBox="1"/>
          <p:nvPr/>
        </p:nvSpPr>
        <p:spPr>
          <a:xfrm>
            <a:off x="1766798" y="5939453"/>
            <a:ext cx="5769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AE8625"/>
                </a:solidFill>
                <a:latin typeface="Raleway" pitchFamily="34" charset="0"/>
                <a:ea typeface="Prata"/>
                <a:cs typeface="Raleway" pitchFamily="34" charset="-120"/>
              </a:rPr>
              <a:t>After understanding the data removing the unwanted columns like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AE8625"/>
                </a:solidFill>
                <a:latin typeface="Raleway" pitchFamily="34" charset="0"/>
                <a:ea typeface="Prata"/>
                <a:cs typeface="Raleway" pitchFamily="34" charset="-120"/>
              </a:rPr>
              <a:t>       1. model year,   2.origin   for better outcome</a:t>
            </a:r>
          </a:p>
        </p:txBody>
      </p:sp>
    </p:spTree>
    <p:extLst>
      <p:ext uri="{BB962C8B-B14F-4D97-AF65-F5344CB8AC3E}">
        <p14:creationId xmlns:p14="http://schemas.microsoft.com/office/powerpoint/2010/main" val="2212615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431166" y="314247"/>
            <a:ext cx="8063954" cy="964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3797"/>
              </a:lnSpc>
            </a:pPr>
            <a:r>
              <a:rPr lang="en-US" sz="3038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Preprocessing - Train-Test Split</a:t>
            </a:r>
          </a:p>
        </p:txBody>
      </p:sp>
      <p:sp>
        <p:nvSpPr>
          <p:cNvPr id="7" name="Text 4"/>
          <p:cNvSpPr/>
          <p:nvPr/>
        </p:nvSpPr>
        <p:spPr>
          <a:xfrm>
            <a:off x="767804" y="2594608"/>
            <a:ext cx="7727316" cy="38347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2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Define Features and Target Variable: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2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Features (X): All columns except mpg and car_name.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2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Target (y): The mpg column.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20" dirty="0">
              <a:solidFill>
                <a:schemeClr val="bg1">
                  <a:lumMod val="50000"/>
                </a:schemeClr>
              </a:solidFill>
              <a:latin typeface="Prat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20" dirty="0">
              <a:solidFill>
                <a:schemeClr val="bg1">
                  <a:lumMod val="50000"/>
                </a:schemeClr>
              </a:solidFill>
              <a:latin typeface="Prat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20" dirty="0">
              <a:solidFill>
                <a:schemeClr val="bg1">
                  <a:lumMod val="50000"/>
                </a:schemeClr>
              </a:solidFill>
              <a:latin typeface="Prat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20" dirty="0">
              <a:solidFill>
                <a:schemeClr val="bg1">
                  <a:lumMod val="50000"/>
                </a:schemeClr>
              </a:solidFill>
              <a:latin typeface="Prat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20" dirty="0">
              <a:solidFill>
                <a:schemeClr val="bg1">
                  <a:lumMod val="50000"/>
                </a:schemeClr>
              </a:solidFill>
              <a:latin typeface="Prat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20" dirty="0">
              <a:solidFill>
                <a:schemeClr val="bg1">
                  <a:lumMod val="50000"/>
                </a:schemeClr>
              </a:solidFill>
              <a:latin typeface="Prata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2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Split Data: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2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Use train_test_split to split the dataset into training and testing sets.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2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Recommended split ratio is 80% training and 20% testing.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20" dirty="0">
              <a:solidFill>
                <a:schemeClr val="bg1">
                  <a:lumMod val="50000"/>
                </a:schemeClr>
              </a:solidFill>
              <a:latin typeface="Prat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74979-E5A1-3AFD-BFCA-1C01A8900A03}"/>
              </a:ext>
            </a:extLst>
          </p:cNvPr>
          <p:cNvSpPr txBox="1"/>
          <p:nvPr/>
        </p:nvSpPr>
        <p:spPr>
          <a:xfrm>
            <a:off x="1106079" y="1341839"/>
            <a:ext cx="7243263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20" dirty="0">
                <a:solidFill>
                  <a:srgbClr val="AE8625"/>
                </a:solidFill>
                <a:latin typeface="Prata"/>
              </a:rPr>
              <a:t>Preprocessing raw data into a format suitable for computer and machine learning algorithms is a crucial step in the data analysis process that significantly impacts the precision and efficiency of subsequent models.</a:t>
            </a:r>
          </a:p>
        </p:txBody>
      </p:sp>
    </p:spTree>
    <p:extLst>
      <p:ext uri="{BB962C8B-B14F-4D97-AF65-F5344CB8AC3E}">
        <p14:creationId xmlns:p14="http://schemas.microsoft.com/office/powerpoint/2010/main" val="2574886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576943" y="360500"/>
            <a:ext cx="7750628" cy="4220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67"/>
              </a:lnSpc>
            </a:pPr>
            <a:r>
              <a:rPr lang="en-US" sz="2214" dirty="0">
                <a:solidFill>
                  <a:srgbClr val="FF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Training </a:t>
            </a:r>
            <a:r>
              <a:rPr lang="en-US" sz="221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:Experimentation with Various ML Models</a:t>
            </a:r>
          </a:p>
        </p:txBody>
      </p:sp>
      <p:sp>
        <p:nvSpPr>
          <p:cNvPr id="5" name="Text 2"/>
          <p:cNvSpPr/>
          <p:nvPr/>
        </p:nvSpPr>
        <p:spPr>
          <a:xfrm>
            <a:off x="1364456" y="910233"/>
            <a:ext cx="1308348" cy="179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</a:t>
            </a:r>
            <a:endParaRPr lang="en-US" sz="886" dirty="0"/>
          </a:p>
        </p:txBody>
      </p:sp>
      <p:sp>
        <p:nvSpPr>
          <p:cNvPr id="6" name="Text 3"/>
          <p:cNvSpPr/>
          <p:nvPr/>
        </p:nvSpPr>
        <p:spPr>
          <a:xfrm>
            <a:off x="2902445" y="870719"/>
            <a:ext cx="1305967" cy="179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</a:t>
            </a:r>
            <a:endParaRPr lang="en-US" sz="886" dirty="0"/>
          </a:p>
        </p:txBody>
      </p:sp>
      <p:sp>
        <p:nvSpPr>
          <p:cNvPr id="7" name="Text 4"/>
          <p:cNvSpPr/>
          <p:nvPr/>
        </p:nvSpPr>
        <p:spPr>
          <a:xfrm>
            <a:off x="4486423" y="863128"/>
            <a:ext cx="1305967" cy="179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Advantages</a:t>
            </a:r>
            <a:endParaRPr lang="en-US" sz="886" dirty="0"/>
          </a:p>
        </p:txBody>
      </p:sp>
      <p:sp>
        <p:nvSpPr>
          <p:cNvPr id="8" name="Text 5"/>
          <p:cNvSpPr/>
          <p:nvPr/>
        </p:nvSpPr>
        <p:spPr>
          <a:xfrm>
            <a:off x="5973662" y="854759"/>
            <a:ext cx="1308348" cy="179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Disadvantages</a:t>
            </a:r>
            <a:endParaRPr lang="en-US" sz="886" dirty="0"/>
          </a:p>
        </p:txBody>
      </p:sp>
      <p:sp>
        <p:nvSpPr>
          <p:cNvPr id="9" name="Shape 6"/>
          <p:cNvSpPr/>
          <p:nvPr/>
        </p:nvSpPr>
        <p:spPr>
          <a:xfrm>
            <a:off x="1252015" y="1160638"/>
            <a:ext cx="6142509" cy="1001684"/>
          </a:xfrm>
          <a:prstGeom prst="rect">
            <a:avLst/>
          </a:prstGeom>
          <a:solidFill>
            <a:srgbClr val="2D303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0" name="Text 7"/>
          <p:cNvSpPr/>
          <p:nvPr/>
        </p:nvSpPr>
        <p:spPr>
          <a:xfrm>
            <a:off x="1364456" y="1232820"/>
            <a:ext cx="1308348" cy="208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Linear Regression</a:t>
            </a:r>
            <a:endParaRPr lang="en-US" sz="886" dirty="0"/>
          </a:p>
        </p:txBody>
      </p:sp>
      <p:sp>
        <p:nvSpPr>
          <p:cNvPr id="11" name="Text 8"/>
          <p:cNvSpPr/>
          <p:nvPr/>
        </p:nvSpPr>
        <p:spPr>
          <a:xfrm>
            <a:off x="2902445" y="1232820"/>
            <a:ext cx="1305967" cy="8342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Predicts fuel efficiency based on a linear relationship with automotive attributes.</a:t>
            </a:r>
            <a:endParaRPr lang="en-US" sz="886" dirty="0"/>
          </a:p>
        </p:txBody>
      </p:sp>
      <p:sp>
        <p:nvSpPr>
          <p:cNvPr id="12" name="Text 9"/>
          <p:cNvSpPr/>
          <p:nvPr/>
        </p:nvSpPr>
        <p:spPr>
          <a:xfrm>
            <a:off x="4438054" y="1232820"/>
            <a:ext cx="1305967" cy="4171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Simple and interpretable.</a:t>
            </a:r>
            <a:endParaRPr lang="en-US" sz="886" dirty="0"/>
          </a:p>
        </p:txBody>
      </p:sp>
      <p:sp>
        <p:nvSpPr>
          <p:cNvPr id="13" name="Text 10"/>
          <p:cNvSpPr/>
          <p:nvPr/>
        </p:nvSpPr>
        <p:spPr>
          <a:xfrm>
            <a:off x="5973662" y="1232820"/>
            <a:ext cx="1308348" cy="4171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May not capture complex relationships.</a:t>
            </a:r>
            <a:endParaRPr lang="en-US" sz="886" dirty="0"/>
          </a:p>
        </p:txBody>
      </p:sp>
      <p:sp>
        <p:nvSpPr>
          <p:cNvPr id="14" name="Text 11"/>
          <p:cNvSpPr/>
          <p:nvPr/>
        </p:nvSpPr>
        <p:spPr>
          <a:xfrm>
            <a:off x="1364456" y="2164705"/>
            <a:ext cx="1308348" cy="179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Decision Tree</a:t>
            </a:r>
            <a:endParaRPr lang="en-US" sz="886" dirty="0"/>
          </a:p>
        </p:txBody>
      </p:sp>
      <p:sp>
        <p:nvSpPr>
          <p:cNvPr id="15" name="Text 12"/>
          <p:cNvSpPr/>
          <p:nvPr/>
        </p:nvSpPr>
        <p:spPr>
          <a:xfrm>
            <a:off x="2902445" y="2164705"/>
            <a:ext cx="1305967" cy="719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Creates a tree-like structure to classify fuel efficiency based on attribute values.</a:t>
            </a:r>
            <a:endParaRPr lang="en-US" sz="886" dirty="0"/>
          </a:p>
        </p:txBody>
      </p:sp>
      <p:sp>
        <p:nvSpPr>
          <p:cNvPr id="16" name="Text 13"/>
          <p:cNvSpPr/>
          <p:nvPr/>
        </p:nvSpPr>
        <p:spPr>
          <a:xfrm>
            <a:off x="4438054" y="2164705"/>
            <a:ext cx="1305967" cy="3597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Handles non-linear relationships.</a:t>
            </a:r>
            <a:endParaRPr lang="en-US" sz="886" dirty="0"/>
          </a:p>
        </p:txBody>
      </p:sp>
      <p:sp>
        <p:nvSpPr>
          <p:cNvPr id="17" name="Text 14"/>
          <p:cNvSpPr/>
          <p:nvPr/>
        </p:nvSpPr>
        <p:spPr>
          <a:xfrm>
            <a:off x="5973662" y="2164705"/>
            <a:ext cx="1308348" cy="3597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Can overfit to training data.</a:t>
            </a:r>
            <a:endParaRPr lang="en-US" sz="886" dirty="0"/>
          </a:p>
        </p:txBody>
      </p:sp>
      <p:sp>
        <p:nvSpPr>
          <p:cNvPr id="18" name="Shape 15"/>
          <p:cNvSpPr/>
          <p:nvPr/>
        </p:nvSpPr>
        <p:spPr>
          <a:xfrm>
            <a:off x="1252015" y="2956322"/>
            <a:ext cx="6142509" cy="1043658"/>
          </a:xfrm>
          <a:prstGeom prst="rect">
            <a:avLst/>
          </a:prstGeom>
          <a:solidFill>
            <a:srgbClr val="2D3033"/>
          </a:solidFill>
          <a:ln/>
        </p:spPr>
      </p:sp>
      <p:sp>
        <p:nvSpPr>
          <p:cNvPr id="19" name="Text 16"/>
          <p:cNvSpPr/>
          <p:nvPr/>
        </p:nvSpPr>
        <p:spPr>
          <a:xfrm>
            <a:off x="1364456" y="3028504"/>
            <a:ext cx="1308348" cy="179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Random Forest</a:t>
            </a:r>
            <a:endParaRPr lang="en-US" sz="886" dirty="0"/>
          </a:p>
        </p:txBody>
      </p:sp>
      <p:sp>
        <p:nvSpPr>
          <p:cNvPr id="20" name="Text 17"/>
          <p:cNvSpPr/>
          <p:nvPr/>
        </p:nvSpPr>
        <p:spPr>
          <a:xfrm>
            <a:off x="2902445" y="3028504"/>
            <a:ext cx="1305967" cy="8992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Ensembles multiple decision trees to improve prediction accuracy and reduce overfitting.</a:t>
            </a:r>
            <a:endParaRPr lang="en-US" sz="886" dirty="0"/>
          </a:p>
        </p:txBody>
      </p:sp>
      <p:sp>
        <p:nvSpPr>
          <p:cNvPr id="21" name="Text 18"/>
          <p:cNvSpPr/>
          <p:nvPr/>
        </p:nvSpPr>
        <p:spPr>
          <a:xfrm>
            <a:off x="4438054" y="3028504"/>
            <a:ext cx="1305967" cy="3597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 accuracy and robust to outliers.</a:t>
            </a:r>
            <a:endParaRPr lang="en-US" sz="886" dirty="0"/>
          </a:p>
        </p:txBody>
      </p:sp>
      <p:sp>
        <p:nvSpPr>
          <p:cNvPr id="22" name="Text 19"/>
          <p:cNvSpPr/>
          <p:nvPr/>
        </p:nvSpPr>
        <p:spPr>
          <a:xfrm>
            <a:off x="5973662" y="3028503"/>
            <a:ext cx="1308348" cy="8957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Can be computationally expensive.</a:t>
            </a:r>
            <a:endParaRPr lang="en-US" sz="886" dirty="0"/>
          </a:p>
        </p:txBody>
      </p:sp>
      <p:sp>
        <p:nvSpPr>
          <p:cNvPr id="23" name="Text 20"/>
          <p:cNvSpPr/>
          <p:nvPr/>
        </p:nvSpPr>
        <p:spPr>
          <a:xfrm>
            <a:off x="1364456" y="4072161"/>
            <a:ext cx="1308348" cy="179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Rigid Regression</a:t>
            </a:r>
            <a:endParaRPr lang="en-US" sz="886" dirty="0"/>
          </a:p>
        </p:txBody>
      </p:sp>
      <p:sp>
        <p:nvSpPr>
          <p:cNvPr id="24" name="Text 21"/>
          <p:cNvSpPr/>
          <p:nvPr/>
        </p:nvSpPr>
        <p:spPr>
          <a:xfrm>
            <a:off x="2902445" y="4072161"/>
            <a:ext cx="1305967" cy="1028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type of linear regression that adds a penalty term to the cost function to prevent overfitting.</a:t>
            </a:r>
            <a:endParaRPr lang="en-US" sz="886" dirty="0"/>
          </a:p>
        </p:txBody>
      </p:sp>
      <p:sp>
        <p:nvSpPr>
          <p:cNvPr id="25" name="Text 22"/>
          <p:cNvSpPr/>
          <p:nvPr/>
        </p:nvSpPr>
        <p:spPr>
          <a:xfrm>
            <a:off x="4438054" y="4072159"/>
            <a:ext cx="1305967" cy="1028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417"/>
              </a:lnSpc>
            </a:pPr>
            <a:r>
              <a:rPr lang="en-US" sz="890" b="0" i="0" dirty="0">
                <a:solidFill>
                  <a:srgbClr val="E8E8E6"/>
                </a:solidFill>
                <a:effectLst/>
                <a:highlight>
                  <a:srgbClr val="191A1A"/>
                </a:highlight>
                <a:latin typeface="Raleway" pitchFamily="2" charset="0"/>
              </a:rPr>
              <a:t>Handles multicollinearity effectively.</a:t>
            </a:r>
            <a:br>
              <a:rPr lang="en-US" sz="890" b="0" i="0" dirty="0">
                <a:solidFill>
                  <a:srgbClr val="E8E8E6"/>
                </a:solidFill>
                <a:effectLst/>
                <a:highlight>
                  <a:srgbClr val="191A1A"/>
                </a:highlight>
                <a:latin typeface="Raleway" pitchFamily="2" charset="0"/>
              </a:rPr>
            </a:br>
            <a:r>
              <a:rPr lang="en-US" sz="890" b="0" i="0" dirty="0">
                <a:solidFill>
                  <a:srgbClr val="E8E8E6"/>
                </a:solidFill>
                <a:effectLst/>
                <a:highlight>
                  <a:srgbClr val="191A1A"/>
                </a:highlight>
                <a:latin typeface="Raleway" pitchFamily="2" charset="0"/>
              </a:rPr>
              <a:t>Provides more stable and reliable predictions.</a:t>
            </a:r>
            <a:endParaRPr lang="en-US" sz="890" dirty="0">
              <a:latin typeface="Raleway" pitchFamily="2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5973661" y="4072161"/>
            <a:ext cx="1535609" cy="1173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Depends on the choice of regularization parameter.</a:t>
            </a:r>
          </a:p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Interpretation of coefficients is complex.</a:t>
            </a:r>
            <a:endParaRPr lang="en-US" sz="886" dirty="0"/>
          </a:p>
        </p:txBody>
      </p:sp>
      <p:sp>
        <p:nvSpPr>
          <p:cNvPr id="28" name="Shape 15">
            <a:extLst>
              <a:ext uri="{FF2B5EF4-FFF2-40B4-BE49-F238E27FC236}">
                <a16:creationId xmlns:a16="http://schemas.microsoft.com/office/drawing/2014/main" id="{F88F4985-32AA-86F6-26BD-F4E19D2DDEDC}"/>
              </a:ext>
            </a:extLst>
          </p:cNvPr>
          <p:cNvSpPr/>
          <p:nvPr/>
        </p:nvSpPr>
        <p:spPr>
          <a:xfrm>
            <a:off x="1217414" y="5183905"/>
            <a:ext cx="6142509" cy="1248743"/>
          </a:xfrm>
          <a:prstGeom prst="rect">
            <a:avLst/>
          </a:prstGeom>
          <a:solidFill>
            <a:srgbClr val="2D3033"/>
          </a:solidFill>
          <a:ln/>
        </p:spPr>
      </p:sp>
      <p:sp>
        <p:nvSpPr>
          <p:cNvPr id="29" name="Text 16">
            <a:extLst>
              <a:ext uri="{FF2B5EF4-FFF2-40B4-BE49-F238E27FC236}">
                <a16:creationId xmlns:a16="http://schemas.microsoft.com/office/drawing/2014/main" id="{AA64A8C7-B75D-B105-3292-767D78EB45A1}"/>
              </a:ext>
            </a:extLst>
          </p:cNvPr>
          <p:cNvSpPr/>
          <p:nvPr/>
        </p:nvSpPr>
        <p:spPr>
          <a:xfrm>
            <a:off x="1308422" y="5245224"/>
            <a:ext cx="1308348" cy="179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Lasso Regression</a:t>
            </a:r>
            <a:endParaRPr lang="en-US" sz="886" dirty="0"/>
          </a:p>
        </p:txBody>
      </p:sp>
      <p:sp>
        <p:nvSpPr>
          <p:cNvPr id="30" name="Text 17">
            <a:extLst>
              <a:ext uri="{FF2B5EF4-FFF2-40B4-BE49-F238E27FC236}">
                <a16:creationId xmlns:a16="http://schemas.microsoft.com/office/drawing/2014/main" id="{448A96AB-1840-67E2-D2CD-83BD7167FEDF}"/>
              </a:ext>
            </a:extLst>
          </p:cNvPr>
          <p:cNvSpPr/>
          <p:nvPr/>
        </p:nvSpPr>
        <p:spPr>
          <a:xfrm>
            <a:off x="2902446" y="5245224"/>
            <a:ext cx="1535608" cy="10395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adds a penalty term to the cost function, using the L1 norm, leading to sparse solutions and automatic feature selection.</a:t>
            </a:r>
            <a:endParaRPr lang="en-US" sz="886" dirty="0"/>
          </a:p>
        </p:txBody>
      </p:sp>
      <p:sp>
        <p:nvSpPr>
          <p:cNvPr id="31" name="Text 18">
            <a:extLst>
              <a:ext uri="{FF2B5EF4-FFF2-40B4-BE49-F238E27FC236}">
                <a16:creationId xmlns:a16="http://schemas.microsoft.com/office/drawing/2014/main" id="{94E7849A-745F-CF04-19DB-A506FE02C75E}"/>
              </a:ext>
            </a:extLst>
          </p:cNvPr>
          <p:cNvSpPr/>
          <p:nvPr/>
        </p:nvSpPr>
        <p:spPr>
          <a:xfrm>
            <a:off x="4382020" y="5245223"/>
            <a:ext cx="1305967" cy="1039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Performs feature selection.</a:t>
            </a:r>
          </a:p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interpretable models.</a:t>
            </a:r>
            <a:endParaRPr lang="en-US" sz="886" dirty="0"/>
          </a:p>
        </p:txBody>
      </p:sp>
      <p:sp>
        <p:nvSpPr>
          <p:cNvPr id="32" name="Text 19">
            <a:extLst>
              <a:ext uri="{FF2B5EF4-FFF2-40B4-BE49-F238E27FC236}">
                <a16:creationId xmlns:a16="http://schemas.microsoft.com/office/drawing/2014/main" id="{19061B59-438C-43EA-CF96-2A979FADB3D3}"/>
              </a:ext>
            </a:extLst>
          </p:cNvPr>
          <p:cNvSpPr/>
          <p:nvPr/>
        </p:nvSpPr>
        <p:spPr>
          <a:xfrm>
            <a:off x="5917628" y="5245223"/>
            <a:ext cx="1308348" cy="1039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417"/>
              </a:lnSpc>
            </a:pPr>
            <a:r>
              <a:rPr lang="en-US" sz="8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May not perform well with more predictors than observations or highly correlated predictors.</a:t>
            </a:r>
            <a:endParaRPr lang="en-US" sz="886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37652"/>
            <a:ext cx="9144000" cy="713822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44" y="2264792"/>
            <a:ext cx="613544" cy="9816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DFE597-9D5E-4F52-337A-096F69AA4F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51"/>
          <a:stretch/>
        </p:blipFill>
        <p:spPr>
          <a:xfrm>
            <a:off x="5368026" y="-285135"/>
            <a:ext cx="4205418" cy="73420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 1"/>
          <p:cNvSpPr/>
          <p:nvPr/>
        </p:nvSpPr>
        <p:spPr>
          <a:xfrm>
            <a:off x="429444" y="482703"/>
            <a:ext cx="5999113" cy="7669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019"/>
              </a:lnSpc>
            </a:pPr>
            <a:r>
              <a:rPr lang="en-US" sz="241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Evaluating Model Performance and </a:t>
            </a:r>
          </a:p>
          <a:p>
            <a:pPr>
              <a:lnSpc>
                <a:spcPts val="3019"/>
              </a:lnSpc>
            </a:pPr>
            <a:r>
              <a:rPr lang="en-US" sz="241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Accuracy</a:t>
            </a:r>
            <a:endParaRPr lang="en-US" sz="2416" dirty="0"/>
          </a:p>
        </p:txBody>
      </p:sp>
      <p:sp>
        <p:nvSpPr>
          <p:cNvPr id="7" name="Text 2"/>
          <p:cNvSpPr/>
          <p:nvPr/>
        </p:nvSpPr>
        <p:spPr>
          <a:xfrm>
            <a:off x="1227014" y="2387501"/>
            <a:ext cx="1533897" cy="1916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10"/>
              </a:lnSpc>
            </a:pPr>
            <a:r>
              <a:rPr lang="en-US" sz="1208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Metrics Selection</a:t>
            </a:r>
            <a:endParaRPr lang="en-US" sz="1208" dirty="0"/>
          </a:p>
        </p:txBody>
      </p:sp>
      <p:sp>
        <p:nvSpPr>
          <p:cNvPr id="8" name="Text 3"/>
          <p:cNvSpPr/>
          <p:nvPr/>
        </p:nvSpPr>
        <p:spPr>
          <a:xfrm>
            <a:off x="1227014" y="2652787"/>
            <a:ext cx="5201543" cy="657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546"/>
              </a:lnSpc>
            </a:pPr>
            <a:r>
              <a:rPr lang="en-US" sz="96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Appropriate metrics like R-squared, Mean Squared Error (MSE), and </a:t>
            </a:r>
          </a:p>
          <a:p>
            <a:pPr>
              <a:lnSpc>
                <a:spcPts val="1546"/>
              </a:lnSpc>
            </a:pPr>
            <a:r>
              <a:rPr lang="en-US" sz="96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Root Mean Squared Error (RMSE) are used to evaluate model accuracy </a:t>
            </a:r>
          </a:p>
          <a:p>
            <a:pPr>
              <a:lnSpc>
                <a:spcPts val="1546"/>
              </a:lnSpc>
            </a:pPr>
            <a:r>
              <a:rPr lang="en-US" sz="96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and performance.</a:t>
            </a:r>
            <a:endParaRPr lang="en-US" sz="96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44" y="3246463"/>
            <a:ext cx="613544" cy="98167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227014" y="3369171"/>
            <a:ext cx="2311524" cy="1916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10"/>
              </a:lnSpc>
            </a:pPr>
            <a:r>
              <a:rPr lang="en-US" sz="1208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Comparison &amp; Selection</a:t>
            </a:r>
            <a:endParaRPr lang="en-US" sz="1208" dirty="0"/>
          </a:p>
        </p:txBody>
      </p:sp>
      <p:sp>
        <p:nvSpPr>
          <p:cNvPr id="11" name="Text 5"/>
          <p:cNvSpPr/>
          <p:nvPr/>
        </p:nvSpPr>
        <p:spPr>
          <a:xfrm>
            <a:off x="1227014" y="3634457"/>
            <a:ext cx="5201543" cy="392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546"/>
              </a:lnSpc>
            </a:pPr>
            <a:r>
              <a:rPr lang="en-US" sz="96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performance of different models is compared using these metrics </a:t>
            </a:r>
          </a:p>
          <a:p>
            <a:pPr>
              <a:lnSpc>
                <a:spcPts val="1546"/>
              </a:lnSpc>
            </a:pPr>
            <a:r>
              <a:rPr lang="en-US" sz="96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 identify the most accurate and reliable model for predicting fuel </a:t>
            </a:r>
          </a:p>
          <a:p>
            <a:pPr>
              <a:lnSpc>
                <a:spcPts val="1546"/>
              </a:lnSpc>
            </a:pPr>
            <a:r>
              <a:rPr lang="en-US" sz="96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efficiency.</a:t>
            </a:r>
            <a:endParaRPr lang="en-US" sz="966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444" y="4228133"/>
            <a:ext cx="613544" cy="98167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227014" y="4350841"/>
            <a:ext cx="1791221" cy="1916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10"/>
              </a:lnSpc>
            </a:pPr>
            <a:r>
              <a:rPr lang="en-US" sz="1208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Hyperparameter Tuning</a:t>
            </a:r>
            <a:endParaRPr lang="en-US" sz="1208" dirty="0"/>
          </a:p>
        </p:txBody>
      </p:sp>
      <p:sp>
        <p:nvSpPr>
          <p:cNvPr id="14" name="Text 7"/>
          <p:cNvSpPr/>
          <p:nvPr/>
        </p:nvSpPr>
        <p:spPr>
          <a:xfrm>
            <a:off x="1227014" y="4616127"/>
            <a:ext cx="5201543" cy="392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546"/>
              </a:lnSpc>
            </a:pPr>
            <a:r>
              <a:rPr lang="en-US" sz="96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Fine-tuning the model's parameters to optimize performance and</a:t>
            </a:r>
          </a:p>
          <a:p>
            <a:pPr>
              <a:lnSpc>
                <a:spcPts val="1546"/>
              </a:lnSpc>
            </a:pPr>
            <a:r>
              <a:rPr lang="en-US" sz="96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achieve the best possible prediction accuracy is essential.</a:t>
            </a:r>
            <a:endParaRPr lang="en-US" sz="966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10067"/>
            <a:ext cx="9144000" cy="7272867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617154" y="375047"/>
            <a:ext cx="6007149" cy="4822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797"/>
              </a:lnSpc>
            </a:pPr>
            <a:r>
              <a:rPr lang="en-US" sz="3600" dirty="0">
                <a:solidFill>
                  <a:srgbClr val="FF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Validation </a:t>
            </a:r>
            <a:r>
              <a:rPr lang="en-US" sz="36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:</a:t>
            </a:r>
            <a:r>
              <a:rPr lang="en-US" sz="3038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Evaluation &amp; Selection</a:t>
            </a:r>
            <a:endParaRPr lang="en-US" sz="3038" dirty="0"/>
          </a:p>
        </p:txBody>
      </p:sp>
      <p:sp>
        <p:nvSpPr>
          <p:cNvPr id="7" name="Text 4"/>
          <p:cNvSpPr/>
          <p:nvPr/>
        </p:nvSpPr>
        <p:spPr>
          <a:xfrm>
            <a:off x="694283" y="3250481"/>
            <a:ext cx="2276624" cy="1481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44"/>
              </a:lnSpc>
            </a:pPr>
            <a:endParaRPr lang="en-US" sz="1215" dirty="0"/>
          </a:p>
        </p:txBody>
      </p:sp>
      <p:sp>
        <p:nvSpPr>
          <p:cNvPr id="12" name="Text 9"/>
          <p:cNvSpPr/>
          <p:nvPr/>
        </p:nvSpPr>
        <p:spPr>
          <a:xfrm>
            <a:off x="2683041" y="4269876"/>
            <a:ext cx="3777917" cy="406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99"/>
              </a:lnSpc>
            </a:pPr>
            <a:r>
              <a:rPr lang="en-US" sz="151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Insights from Model Evaluation Metrics</a:t>
            </a:r>
          </a:p>
        </p:txBody>
      </p:sp>
      <p:sp>
        <p:nvSpPr>
          <p:cNvPr id="13" name="Text 10"/>
          <p:cNvSpPr/>
          <p:nvPr/>
        </p:nvSpPr>
        <p:spPr>
          <a:xfrm>
            <a:off x="827314" y="4586924"/>
            <a:ext cx="7622403" cy="23811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44"/>
              </a:lnSpc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1.  RMSE (Root Mean Squared Error) : The bar plot indicates that the </a:t>
            </a:r>
            <a:r>
              <a:rPr lang="en-US" sz="1215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RandomForestRegressor</a:t>
            </a: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model has the minimum RMSE among the evaluated models, suggesting it has the lowest average error during the 5-fold cross-validation process.</a:t>
            </a:r>
          </a:p>
          <a:p>
            <a:pPr>
              <a:lnSpc>
                <a:spcPts val="1944"/>
              </a:lnSpc>
            </a:pPr>
            <a:endParaRPr lang="en-US" sz="1215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1944"/>
              </a:lnSpc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  R-squared (R2) Score : The bar plot shows that the </a:t>
            </a:r>
            <a:r>
              <a:rPr lang="en-US" sz="1215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RandomForestRegressor</a:t>
            </a: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model has the maximum R2 score, meaning it explains the greatest proportion of the variance in the target variable using the available features. A higher R2 score implies the model is better at capturing the relationships between the features and the target.</a:t>
            </a:r>
            <a:endParaRPr lang="en-US" sz="1215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4E2D13-E0A4-9426-B33E-4AA370503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54" y="1131740"/>
            <a:ext cx="3609777" cy="29653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0D40ED-EF31-A17A-A65D-9B48C576D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192" y="1131739"/>
            <a:ext cx="3693493" cy="29653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2530" y="717426"/>
            <a:ext cx="8044756" cy="9048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797"/>
              </a:lnSpc>
            </a:pPr>
            <a:r>
              <a:rPr lang="en-US" sz="3038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Hyperparameter tuning</a:t>
            </a:r>
            <a:endParaRPr lang="en-US" sz="3038" dirty="0"/>
          </a:p>
        </p:txBody>
      </p:sp>
      <p:sp>
        <p:nvSpPr>
          <p:cNvPr id="5" name="Shape 2"/>
          <p:cNvSpPr/>
          <p:nvPr/>
        </p:nvSpPr>
        <p:spPr>
          <a:xfrm>
            <a:off x="540023" y="2425973"/>
            <a:ext cx="347142" cy="347142"/>
          </a:xfrm>
          <a:prstGeom prst="roundRect">
            <a:avLst>
              <a:gd name="adj" fmla="val 13335"/>
            </a:avLst>
          </a:prstGeom>
          <a:solidFill>
            <a:srgbClr val="2D3033"/>
          </a:solidFill>
          <a:ln/>
        </p:spPr>
      </p:sp>
      <p:sp>
        <p:nvSpPr>
          <p:cNvPr id="6" name="Text 3"/>
          <p:cNvSpPr/>
          <p:nvPr/>
        </p:nvSpPr>
        <p:spPr>
          <a:xfrm>
            <a:off x="673671" y="2483792"/>
            <a:ext cx="79846" cy="2314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823"/>
              </a:lnSpc>
            </a:pPr>
            <a:r>
              <a:rPr lang="en-US" sz="1823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823" dirty="0"/>
          </a:p>
        </p:txBody>
      </p:sp>
      <p:sp>
        <p:nvSpPr>
          <p:cNvPr id="7" name="Text 4"/>
          <p:cNvSpPr/>
          <p:nvPr/>
        </p:nvSpPr>
        <p:spPr>
          <a:xfrm>
            <a:off x="1041425" y="5389323"/>
            <a:ext cx="2939142" cy="5582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99"/>
              </a:lnSpc>
            </a:pPr>
            <a:r>
              <a:rPr lang="en-US" sz="151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Saving Model Using Pickle Library</a:t>
            </a:r>
            <a:endParaRPr lang="en-US" sz="1519" dirty="0"/>
          </a:p>
        </p:txBody>
      </p:sp>
      <p:sp>
        <p:nvSpPr>
          <p:cNvPr id="8" name="Text 5"/>
          <p:cNvSpPr/>
          <p:nvPr/>
        </p:nvSpPr>
        <p:spPr>
          <a:xfrm>
            <a:off x="1041425" y="2425973"/>
            <a:ext cx="3214889" cy="28356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44"/>
              </a:lnSpc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Hyperparameter tuning is the process of identifying the optimal set of hyperparameter values for a learning algorithm, with the goal of maximizing the model's performance by minimizing a predefined loss function. This optimization step helps to produce better results with fewer errors when applying the tuned algorithm to any given data.</a:t>
            </a:r>
            <a:endParaRPr lang="en-US" sz="1215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2E098B6-4A46-7AAA-0F6E-4BB498918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508" y="2359906"/>
            <a:ext cx="3824778" cy="2835611"/>
          </a:xfrm>
          <a:prstGeom prst="rect">
            <a:avLst/>
          </a:prstGeom>
        </p:spPr>
      </p:pic>
      <p:sp>
        <p:nvSpPr>
          <p:cNvPr id="23" name="Shape 2">
            <a:extLst>
              <a:ext uri="{FF2B5EF4-FFF2-40B4-BE49-F238E27FC236}">
                <a16:creationId xmlns:a16="http://schemas.microsoft.com/office/drawing/2014/main" id="{341FC270-FB1C-0602-DF74-D751B395982B}"/>
              </a:ext>
            </a:extLst>
          </p:cNvPr>
          <p:cNvSpPr/>
          <p:nvPr/>
        </p:nvSpPr>
        <p:spPr>
          <a:xfrm>
            <a:off x="534559" y="5373825"/>
            <a:ext cx="347142" cy="347142"/>
          </a:xfrm>
          <a:prstGeom prst="roundRect">
            <a:avLst>
              <a:gd name="adj" fmla="val 13335"/>
            </a:avLst>
          </a:prstGeom>
          <a:solidFill>
            <a:srgbClr val="2D3033"/>
          </a:solidFill>
          <a:ln/>
        </p:spPr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739F5B67-5CE1-0D03-7FAB-0A31FCEA971B}"/>
              </a:ext>
            </a:extLst>
          </p:cNvPr>
          <p:cNvSpPr/>
          <p:nvPr/>
        </p:nvSpPr>
        <p:spPr>
          <a:xfrm>
            <a:off x="668207" y="5431644"/>
            <a:ext cx="79846" cy="2314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823"/>
              </a:lnSpc>
            </a:pPr>
            <a:r>
              <a:rPr lang="en-US" sz="1823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823" dirty="0"/>
          </a:p>
        </p:txBody>
      </p:sp>
    </p:spTree>
    <p:extLst>
      <p:ext uri="{BB962C8B-B14F-4D97-AF65-F5344CB8AC3E}">
        <p14:creationId xmlns:p14="http://schemas.microsoft.com/office/powerpoint/2010/main" val="2844384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47663"/>
            <a:ext cx="9144000" cy="7553325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1397000" y="0"/>
            <a:ext cx="6393222" cy="80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376"/>
              </a:lnSpc>
            </a:pP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0C2A8-D189-4DC6-C307-A39135B88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81" y="992436"/>
            <a:ext cx="7517219" cy="28130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7C3E564-F8D6-023C-7EED-A292F7CB16F3}"/>
              </a:ext>
            </a:extLst>
          </p:cNvPr>
          <p:cNvGrpSpPr/>
          <p:nvPr/>
        </p:nvGrpSpPr>
        <p:grpSpPr>
          <a:xfrm>
            <a:off x="360369" y="4116888"/>
            <a:ext cx="8423262" cy="2486318"/>
            <a:chOff x="540023" y="2425973"/>
            <a:chExt cx="8049888" cy="1167816"/>
          </a:xfrm>
        </p:grpSpPr>
        <p:sp>
          <p:nvSpPr>
            <p:cNvPr id="19" name="Shape 2">
              <a:extLst>
                <a:ext uri="{FF2B5EF4-FFF2-40B4-BE49-F238E27FC236}">
                  <a16:creationId xmlns:a16="http://schemas.microsoft.com/office/drawing/2014/main" id="{A0928F29-243A-FCAA-F9BA-5B033C511FE5}"/>
                </a:ext>
              </a:extLst>
            </p:cNvPr>
            <p:cNvSpPr/>
            <p:nvPr/>
          </p:nvSpPr>
          <p:spPr>
            <a:xfrm>
              <a:off x="540023" y="2425973"/>
              <a:ext cx="360154" cy="231428"/>
            </a:xfrm>
            <a:prstGeom prst="roundRect">
              <a:avLst>
                <a:gd name="adj" fmla="val 13335"/>
              </a:avLst>
            </a:prstGeom>
            <a:solidFill>
              <a:srgbClr val="2D3033"/>
            </a:solidFill>
            <a:ln/>
          </p:spPr>
        </p:sp>
        <p:sp>
          <p:nvSpPr>
            <p:cNvPr id="20" name="Text 3">
              <a:extLst>
                <a:ext uri="{FF2B5EF4-FFF2-40B4-BE49-F238E27FC236}">
                  <a16:creationId xmlns:a16="http://schemas.microsoft.com/office/drawing/2014/main" id="{5067304D-CEBD-3342-29BE-5B949027FABF}"/>
                </a:ext>
              </a:extLst>
            </p:cNvPr>
            <p:cNvSpPr/>
            <p:nvPr/>
          </p:nvSpPr>
          <p:spPr>
            <a:xfrm>
              <a:off x="673671" y="2483792"/>
              <a:ext cx="79846" cy="23142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algn="ctr">
                <a:lnSpc>
                  <a:spcPts val="1823"/>
                </a:lnSpc>
              </a:pPr>
              <a:r>
                <a:rPr lang="en-US" sz="1823" dirty="0">
                  <a:solidFill>
                    <a:srgbClr val="AE8625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1</a:t>
              </a:r>
              <a:endParaRPr lang="en-US" sz="1823" dirty="0"/>
            </a:p>
          </p:txBody>
        </p:sp>
        <p:sp>
          <p:nvSpPr>
            <p:cNvPr id="21" name="Text 4">
              <a:extLst>
                <a:ext uri="{FF2B5EF4-FFF2-40B4-BE49-F238E27FC236}">
                  <a16:creationId xmlns:a16="http://schemas.microsoft.com/office/drawing/2014/main" id="{6027B47E-81AE-4974-ED41-B130E2C4BB53}"/>
                </a:ext>
              </a:extLst>
            </p:cNvPr>
            <p:cNvSpPr/>
            <p:nvPr/>
          </p:nvSpPr>
          <p:spPr>
            <a:xfrm>
              <a:off x="1041425" y="2425973"/>
              <a:ext cx="1928813" cy="2411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99"/>
                </a:lnSpc>
              </a:pPr>
              <a:r>
                <a:rPr lang="en-US" sz="1519" dirty="0">
                  <a:solidFill>
                    <a:srgbClr val="AE8625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Interface</a:t>
              </a:r>
              <a:endParaRPr lang="en-US" sz="1519" dirty="0"/>
            </a:p>
          </p:txBody>
        </p:sp>
        <p:sp>
          <p:nvSpPr>
            <p:cNvPr id="22" name="Text 5">
              <a:extLst>
                <a:ext uri="{FF2B5EF4-FFF2-40B4-BE49-F238E27FC236}">
                  <a16:creationId xmlns:a16="http://schemas.microsoft.com/office/drawing/2014/main" id="{20C752AB-726F-A58F-1880-6CCC72F51CEE}"/>
                </a:ext>
              </a:extLst>
            </p:cNvPr>
            <p:cNvSpPr/>
            <p:nvPr/>
          </p:nvSpPr>
          <p:spPr>
            <a:xfrm>
              <a:off x="1041425" y="2586029"/>
              <a:ext cx="3453483" cy="98762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44"/>
                </a:lnSpc>
              </a:pPr>
              <a:r>
                <a:rPr lang="en-US" sz="1215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Developed an accessible interface using </a:t>
              </a:r>
              <a:r>
                <a:rPr lang="en-US" sz="1215" dirty="0" err="1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Gradio</a:t>
              </a:r>
              <a:r>
                <a:rPr lang="en-US" sz="1215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 to allow users to input vehicle attributes and receive fuel efficiency predictions.</a:t>
              </a:r>
            </a:p>
            <a:p>
              <a:pPr>
                <a:lnSpc>
                  <a:spcPts val="1944"/>
                </a:lnSpc>
              </a:pPr>
              <a:r>
                <a:rPr lang="en-US" sz="1215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The interface is designed to be intuitive and easy to use, promoting wider adoption and usability. </a:t>
              </a:r>
            </a:p>
          </p:txBody>
        </p:sp>
        <p:sp>
          <p:nvSpPr>
            <p:cNvPr id="23" name="Shape 6">
              <a:extLst>
                <a:ext uri="{FF2B5EF4-FFF2-40B4-BE49-F238E27FC236}">
                  <a16:creationId xmlns:a16="http://schemas.microsoft.com/office/drawing/2014/main" id="{1BF64A75-2AC8-123B-2B42-7CE403CBF3C6}"/>
                </a:ext>
              </a:extLst>
            </p:cNvPr>
            <p:cNvSpPr/>
            <p:nvPr/>
          </p:nvSpPr>
          <p:spPr>
            <a:xfrm>
              <a:off x="4649168" y="2425973"/>
              <a:ext cx="373056" cy="231428"/>
            </a:xfrm>
            <a:prstGeom prst="roundRect">
              <a:avLst>
                <a:gd name="adj" fmla="val 13335"/>
              </a:avLst>
            </a:prstGeom>
            <a:solidFill>
              <a:srgbClr val="2D3033"/>
            </a:solidFill>
            <a:ln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Text 7">
              <a:extLst>
                <a:ext uri="{FF2B5EF4-FFF2-40B4-BE49-F238E27FC236}">
                  <a16:creationId xmlns:a16="http://schemas.microsoft.com/office/drawing/2014/main" id="{D8143477-4978-957C-0CA2-761F35CF9522}"/>
                </a:ext>
              </a:extLst>
            </p:cNvPr>
            <p:cNvSpPr/>
            <p:nvPr/>
          </p:nvSpPr>
          <p:spPr>
            <a:xfrm>
              <a:off x="4751784" y="2483792"/>
              <a:ext cx="141908" cy="23142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algn="ctr">
                <a:lnSpc>
                  <a:spcPts val="1823"/>
                </a:lnSpc>
              </a:pPr>
              <a:r>
                <a:rPr lang="en-US" sz="1823" dirty="0">
                  <a:solidFill>
                    <a:srgbClr val="AE8625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2</a:t>
              </a:r>
              <a:endParaRPr lang="en-US" sz="1823" dirty="0"/>
            </a:p>
          </p:txBody>
        </p:sp>
        <p:sp>
          <p:nvSpPr>
            <p:cNvPr id="25" name="Text 8">
              <a:extLst>
                <a:ext uri="{FF2B5EF4-FFF2-40B4-BE49-F238E27FC236}">
                  <a16:creationId xmlns:a16="http://schemas.microsoft.com/office/drawing/2014/main" id="{07067D30-435E-8806-8B78-13EFC80261B3}"/>
                </a:ext>
              </a:extLst>
            </p:cNvPr>
            <p:cNvSpPr/>
            <p:nvPr/>
          </p:nvSpPr>
          <p:spPr>
            <a:xfrm>
              <a:off x="5150570" y="2425973"/>
              <a:ext cx="2693268" cy="2411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99"/>
                </a:lnSpc>
              </a:pPr>
              <a:r>
                <a:rPr lang="en-US" sz="1519" dirty="0">
                  <a:solidFill>
                    <a:srgbClr val="AE8625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Input &amp; output Features</a:t>
              </a:r>
              <a:endParaRPr lang="en-US" sz="1519" dirty="0"/>
            </a:p>
          </p:txBody>
        </p:sp>
        <p:sp>
          <p:nvSpPr>
            <p:cNvPr id="26" name="Text 9">
              <a:extLst>
                <a:ext uri="{FF2B5EF4-FFF2-40B4-BE49-F238E27FC236}">
                  <a16:creationId xmlns:a16="http://schemas.microsoft.com/office/drawing/2014/main" id="{63CB3EDD-3702-0809-81EB-3EB6FF0B2D9D}"/>
                </a:ext>
              </a:extLst>
            </p:cNvPr>
            <p:cNvSpPr/>
            <p:nvPr/>
          </p:nvSpPr>
          <p:spPr>
            <a:xfrm>
              <a:off x="5136428" y="2606165"/>
              <a:ext cx="3453483" cy="98762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44"/>
                </a:lnSpc>
              </a:pPr>
              <a:r>
                <a:rPr lang="en-US" sz="1215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Input:</a:t>
              </a:r>
            </a:p>
            <a:p>
              <a:pPr>
                <a:lnSpc>
                  <a:spcPts val="1944"/>
                </a:lnSpc>
              </a:pPr>
              <a:r>
                <a:rPr lang="en-US" sz="1215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The interface includes inputs for the following vehicle attributes:</a:t>
              </a:r>
            </a:p>
            <a:p>
              <a:pPr>
                <a:lnSpc>
                  <a:spcPts val="1944"/>
                </a:lnSpc>
              </a:pPr>
              <a:r>
                <a:rPr lang="en-US" sz="1215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cylinders, displacement, horsepower, weight, acceleration</a:t>
              </a:r>
            </a:p>
            <a:p>
              <a:pPr>
                <a:lnSpc>
                  <a:spcPts val="1944"/>
                </a:lnSpc>
              </a:pPr>
              <a:r>
                <a:rPr lang="en-US" sz="1215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Output:</a:t>
              </a:r>
            </a:p>
            <a:p>
              <a:pPr>
                <a:lnSpc>
                  <a:spcPts val="1944"/>
                </a:lnSpc>
              </a:pPr>
              <a:r>
                <a:rPr lang="en-US" sz="1215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Provides a text classification or prediction of the mpg (miles per gallon).</a:t>
              </a:r>
              <a:endParaRPr lang="en-US" sz="1215" dirty="0"/>
            </a:p>
          </p:txBody>
        </p:sp>
      </p:grpSp>
      <p:sp>
        <p:nvSpPr>
          <p:cNvPr id="28" name="Text 1">
            <a:extLst>
              <a:ext uri="{FF2B5EF4-FFF2-40B4-BE49-F238E27FC236}">
                <a16:creationId xmlns:a16="http://schemas.microsoft.com/office/drawing/2014/main" id="{D5D6301A-1824-8248-89BB-FDF05C6B3DF1}"/>
              </a:ext>
            </a:extLst>
          </p:cNvPr>
          <p:cNvSpPr/>
          <p:nvPr/>
        </p:nvSpPr>
        <p:spPr>
          <a:xfrm>
            <a:off x="476312" y="128478"/>
            <a:ext cx="8044756" cy="9048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797"/>
              </a:lnSpc>
            </a:pPr>
            <a:r>
              <a:rPr lang="en-US" sz="3038" dirty="0">
                <a:solidFill>
                  <a:srgbClr val="FF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Deployment &amp; Monitoring</a:t>
            </a:r>
            <a:endParaRPr lang="en-US" sz="3038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453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619125"/>
            <a:ext cx="9144000" cy="7553325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1667074" y="-33650"/>
            <a:ext cx="6260232" cy="4822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797"/>
              </a:lnSpc>
            </a:pPr>
            <a:r>
              <a:rPr lang="en-US" sz="3038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Business Benefits</a:t>
            </a:r>
            <a:endParaRPr lang="en-US" sz="3038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693D37-33BA-2EA0-061A-4440C2DEA2F9}"/>
              </a:ext>
            </a:extLst>
          </p:cNvPr>
          <p:cNvGrpSpPr/>
          <p:nvPr/>
        </p:nvGrpSpPr>
        <p:grpSpPr>
          <a:xfrm>
            <a:off x="540023" y="1034028"/>
            <a:ext cx="1842418" cy="3767719"/>
            <a:chOff x="540023" y="2279377"/>
            <a:chExt cx="1842418" cy="3767719"/>
          </a:xfrm>
        </p:grpSpPr>
        <p:pic>
          <p:nvPicPr>
            <p:cNvPr id="5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023" y="2279377"/>
              <a:ext cx="385763" cy="385763"/>
            </a:xfrm>
            <a:prstGeom prst="rect">
              <a:avLst/>
            </a:prstGeom>
          </p:spPr>
        </p:pic>
        <p:sp>
          <p:nvSpPr>
            <p:cNvPr id="6" name="Text 2"/>
            <p:cNvSpPr/>
            <p:nvPr/>
          </p:nvSpPr>
          <p:spPr>
            <a:xfrm>
              <a:off x="540023" y="2819400"/>
              <a:ext cx="1842418" cy="4822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899"/>
                </a:lnSpc>
              </a:pPr>
              <a:r>
                <a:rPr lang="en-US" sz="1519" dirty="0">
                  <a:solidFill>
                    <a:srgbClr val="AE8625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Competitive Advantage</a:t>
              </a:r>
              <a:endParaRPr lang="en-US" sz="1519" dirty="0"/>
            </a:p>
          </p:txBody>
        </p:sp>
        <p:sp>
          <p:nvSpPr>
            <p:cNvPr id="7" name="Text 3"/>
            <p:cNvSpPr/>
            <p:nvPr/>
          </p:nvSpPr>
          <p:spPr>
            <a:xfrm>
              <a:off x="540023" y="3394175"/>
              <a:ext cx="1842418" cy="2652921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44"/>
                </a:lnSpc>
              </a:pPr>
              <a:r>
                <a:rPr lang="en-US" sz="1215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Predictive fuel efficiency modeling provides a powerful tool for manufacturers to develop vehicles with superior fuel economy, differentiating themselves in the market.</a:t>
              </a:r>
              <a:endParaRPr lang="en-US" sz="1215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83A789-DC78-45A4-2DA7-0BDA3EDFFB05}"/>
              </a:ext>
            </a:extLst>
          </p:cNvPr>
          <p:cNvGrpSpPr/>
          <p:nvPr/>
        </p:nvGrpSpPr>
        <p:grpSpPr>
          <a:xfrm>
            <a:off x="2629612" y="3029619"/>
            <a:ext cx="1842418" cy="2602037"/>
            <a:chOff x="2613868" y="2279377"/>
            <a:chExt cx="1842418" cy="2602037"/>
          </a:xfrm>
        </p:grpSpPr>
        <p:pic>
          <p:nvPicPr>
            <p:cNvPr id="8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3868" y="2279377"/>
              <a:ext cx="385763" cy="385763"/>
            </a:xfrm>
            <a:prstGeom prst="rect">
              <a:avLst/>
            </a:prstGeom>
          </p:spPr>
        </p:pic>
        <p:sp>
          <p:nvSpPr>
            <p:cNvPr id="9" name="Text 4"/>
            <p:cNvSpPr/>
            <p:nvPr/>
          </p:nvSpPr>
          <p:spPr>
            <a:xfrm>
              <a:off x="2613868" y="2819400"/>
              <a:ext cx="1842418" cy="2411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99"/>
                </a:lnSpc>
              </a:pPr>
              <a:r>
                <a:rPr lang="en-US" sz="1519" dirty="0">
                  <a:solidFill>
                    <a:srgbClr val="AE8625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Reduced Costs</a:t>
              </a:r>
              <a:endParaRPr lang="en-US" sz="1519" dirty="0"/>
            </a:p>
          </p:txBody>
        </p:sp>
        <p:sp>
          <p:nvSpPr>
            <p:cNvPr id="10" name="Text 5"/>
            <p:cNvSpPr/>
            <p:nvPr/>
          </p:nvSpPr>
          <p:spPr>
            <a:xfrm>
              <a:off x="2613868" y="3153073"/>
              <a:ext cx="1842418" cy="1728341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44"/>
                </a:lnSpc>
              </a:pPr>
              <a:r>
                <a:rPr lang="en-US" sz="1215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By optimizing designs based on accurate fuel efficiency predictions, manufacturers can reduce production costs and enhance vehicle affordability.</a:t>
              </a:r>
              <a:endParaRPr lang="en-US" sz="1215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276CB4-1FCC-AE15-E022-2CEF7220240B}"/>
              </a:ext>
            </a:extLst>
          </p:cNvPr>
          <p:cNvGrpSpPr/>
          <p:nvPr/>
        </p:nvGrpSpPr>
        <p:grpSpPr>
          <a:xfrm>
            <a:off x="4621067" y="927198"/>
            <a:ext cx="1842418" cy="3090045"/>
            <a:chOff x="4687714" y="2279377"/>
            <a:chExt cx="1842418" cy="3090045"/>
          </a:xfrm>
        </p:grpSpPr>
        <p:pic>
          <p:nvPicPr>
            <p:cNvPr id="11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7714" y="2279377"/>
              <a:ext cx="385763" cy="385763"/>
            </a:xfrm>
            <a:prstGeom prst="rect">
              <a:avLst/>
            </a:prstGeom>
          </p:spPr>
        </p:pic>
        <p:sp>
          <p:nvSpPr>
            <p:cNvPr id="12" name="Text 6"/>
            <p:cNvSpPr/>
            <p:nvPr/>
          </p:nvSpPr>
          <p:spPr>
            <a:xfrm>
              <a:off x="4687714" y="2819400"/>
              <a:ext cx="1842418" cy="4822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899"/>
                </a:lnSpc>
              </a:pPr>
              <a:r>
                <a:rPr lang="en-US" sz="1519" dirty="0">
                  <a:solidFill>
                    <a:srgbClr val="AE8625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Environmental Responsibility</a:t>
              </a:r>
              <a:endParaRPr lang="en-US" sz="1519" dirty="0"/>
            </a:p>
          </p:txBody>
        </p:sp>
        <p:sp>
          <p:nvSpPr>
            <p:cNvPr id="13" name="Text 7"/>
            <p:cNvSpPr/>
            <p:nvPr/>
          </p:nvSpPr>
          <p:spPr>
            <a:xfrm>
              <a:off x="4687714" y="3394175"/>
              <a:ext cx="1842418" cy="1975247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44"/>
                </a:lnSpc>
              </a:pPr>
              <a:r>
                <a:rPr lang="en-US" sz="1215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Predictive modeling enables manufacturers to develop more fuel-efficient vehicles, contributing to reduced emissions and environmental sustainability.</a:t>
              </a:r>
              <a:endParaRPr lang="en-US" sz="1215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51206A-B26D-9F16-995A-BD32C229923B}"/>
              </a:ext>
            </a:extLst>
          </p:cNvPr>
          <p:cNvGrpSpPr/>
          <p:nvPr/>
        </p:nvGrpSpPr>
        <p:grpSpPr>
          <a:xfrm>
            <a:off x="6833466" y="2994755"/>
            <a:ext cx="1940552" cy="3383844"/>
            <a:chOff x="6761559" y="2279377"/>
            <a:chExt cx="1940552" cy="3383844"/>
          </a:xfrm>
        </p:grpSpPr>
        <p:pic>
          <p:nvPicPr>
            <p:cNvPr id="14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1559" y="2279377"/>
              <a:ext cx="385763" cy="385763"/>
            </a:xfrm>
            <a:prstGeom prst="rect">
              <a:avLst/>
            </a:prstGeom>
          </p:spPr>
        </p:pic>
        <p:sp>
          <p:nvSpPr>
            <p:cNvPr id="15" name="Text 8"/>
            <p:cNvSpPr/>
            <p:nvPr/>
          </p:nvSpPr>
          <p:spPr>
            <a:xfrm>
              <a:off x="6761559" y="2819400"/>
              <a:ext cx="1842418" cy="48220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899"/>
                </a:lnSpc>
              </a:pPr>
              <a:r>
                <a:rPr lang="en-US" sz="1519" dirty="0">
                  <a:solidFill>
                    <a:srgbClr val="AE8625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Innovation &amp; Growth</a:t>
              </a:r>
              <a:endParaRPr lang="en-US" sz="1519" dirty="0"/>
            </a:p>
          </p:txBody>
        </p:sp>
        <p:sp>
          <p:nvSpPr>
            <p:cNvPr id="16" name="Text 9"/>
            <p:cNvSpPr/>
            <p:nvPr/>
          </p:nvSpPr>
          <p:spPr>
            <a:xfrm>
              <a:off x="6859693" y="3517833"/>
              <a:ext cx="1842418" cy="214538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44"/>
                </a:lnSpc>
              </a:pPr>
              <a:r>
                <a:rPr lang="en-US" sz="1215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Continuous model improvement and data analysis pave the way for innovation and breakthroughs in fuel efficiency technologies, driving future growth.</a:t>
              </a:r>
              <a:endParaRPr lang="en-US" sz="1215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819"/>
            <a:ext cx="3429000" cy="67301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510116" y="1242641"/>
            <a:ext cx="5143794" cy="24157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756"/>
              </a:lnSpc>
            </a:pPr>
            <a:r>
              <a:rPr lang="en-US" sz="380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Predicting Fuel Efficiency: A Competitive Advantage</a:t>
            </a:r>
            <a:endParaRPr lang="en-US" sz="3804" dirty="0"/>
          </a:p>
        </p:txBody>
      </p:sp>
      <p:sp>
        <p:nvSpPr>
          <p:cNvPr id="6" name="Text 2"/>
          <p:cNvSpPr/>
          <p:nvPr/>
        </p:nvSpPr>
        <p:spPr>
          <a:xfrm>
            <a:off x="3714604" y="3597326"/>
            <a:ext cx="4734818" cy="13443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64"/>
              </a:lnSpc>
            </a:pPr>
            <a:r>
              <a:rPr lang="en-US" sz="110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 the automotive industry, fuel efficiency is a crucial factor influencing consumer choices and environmental impact. This presentation explores the development of a predictive model that leverages machine learning to accurately predict fuel efficiency based on various automotive attributes, enabling manufacturers to optimize designs and gain a competitive edge.</a:t>
            </a:r>
            <a:endParaRPr lang="en-US" sz="1103" dirty="0"/>
          </a:p>
        </p:txBody>
      </p:sp>
      <p:sp>
        <p:nvSpPr>
          <p:cNvPr id="9" name="Text 4"/>
          <p:cNvSpPr/>
          <p:nvPr/>
        </p:nvSpPr>
        <p:spPr>
          <a:xfrm>
            <a:off x="7126264" y="6141170"/>
            <a:ext cx="1372196" cy="2449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30"/>
              </a:lnSpc>
            </a:pPr>
            <a:r>
              <a:rPr lang="en-US" sz="1378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Indhu reddy</a:t>
            </a:r>
            <a:endParaRPr lang="en-US" sz="1378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9514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68425" y="2993500"/>
            <a:ext cx="6007149" cy="4822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797"/>
              </a:lnSpc>
            </a:pPr>
            <a:r>
              <a:rPr lang="en-US" sz="44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YOU…..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58019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2530" y="717426"/>
            <a:ext cx="8044756" cy="9048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797"/>
              </a:lnSpc>
            </a:pPr>
            <a:r>
              <a:rPr lang="en-US" sz="3038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Importance of Fuel </a:t>
            </a:r>
          </a:p>
          <a:p>
            <a:pPr algn="ctr">
              <a:lnSpc>
                <a:spcPts val="3797"/>
              </a:lnSpc>
            </a:pPr>
            <a:r>
              <a:rPr lang="en-US" sz="3038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Efficiency Optimization</a:t>
            </a:r>
            <a:endParaRPr lang="en-US" sz="3038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FC2EDA-FE02-C84C-5030-7F7C7A2C8962}"/>
              </a:ext>
            </a:extLst>
          </p:cNvPr>
          <p:cNvGrpSpPr/>
          <p:nvPr/>
        </p:nvGrpSpPr>
        <p:grpSpPr>
          <a:xfrm>
            <a:off x="540023" y="2425973"/>
            <a:ext cx="8064029" cy="1321297"/>
            <a:chOff x="540023" y="2425973"/>
            <a:chExt cx="8064029" cy="1321297"/>
          </a:xfrm>
        </p:grpSpPr>
        <p:sp>
          <p:nvSpPr>
            <p:cNvPr id="5" name="Shape 2"/>
            <p:cNvSpPr/>
            <p:nvPr/>
          </p:nvSpPr>
          <p:spPr>
            <a:xfrm>
              <a:off x="540023" y="2425973"/>
              <a:ext cx="347142" cy="347142"/>
            </a:xfrm>
            <a:prstGeom prst="roundRect">
              <a:avLst>
                <a:gd name="adj" fmla="val 13335"/>
              </a:avLst>
            </a:prstGeom>
            <a:solidFill>
              <a:srgbClr val="2D3033"/>
            </a:solidFill>
            <a:ln/>
          </p:spPr>
        </p:sp>
        <p:sp>
          <p:nvSpPr>
            <p:cNvPr id="6" name="Text 3"/>
            <p:cNvSpPr/>
            <p:nvPr/>
          </p:nvSpPr>
          <p:spPr>
            <a:xfrm>
              <a:off x="673671" y="2483792"/>
              <a:ext cx="79846" cy="23142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algn="ctr">
                <a:lnSpc>
                  <a:spcPts val="1823"/>
                </a:lnSpc>
              </a:pPr>
              <a:r>
                <a:rPr lang="en-US" sz="1823" dirty="0">
                  <a:solidFill>
                    <a:srgbClr val="AE8625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1</a:t>
              </a:r>
              <a:endParaRPr lang="en-US" sz="1823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1041425" y="2425973"/>
              <a:ext cx="1928813" cy="2411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99"/>
                </a:lnSpc>
              </a:pPr>
              <a:r>
                <a:rPr lang="en-US" sz="1519" dirty="0">
                  <a:solidFill>
                    <a:srgbClr val="AE8625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Reduced Fuel Costs</a:t>
              </a:r>
              <a:endParaRPr lang="en-US" sz="1519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1041425" y="2759646"/>
              <a:ext cx="3453483" cy="98762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44"/>
                </a:lnSpc>
              </a:pPr>
              <a:r>
                <a:rPr lang="en-US" sz="1215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Improved fuel efficiency directly translates into lower operating costs for consumers, enhancing vehicle affordability and increasing market appeal.</a:t>
              </a:r>
              <a:endParaRPr lang="en-US" sz="1215" dirty="0"/>
            </a:p>
          </p:txBody>
        </p:sp>
        <p:sp>
          <p:nvSpPr>
            <p:cNvPr id="9" name="Shape 6"/>
            <p:cNvSpPr/>
            <p:nvPr/>
          </p:nvSpPr>
          <p:spPr>
            <a:xfrm>
              <a:off x="4649168" y="2425973"/>
              <a:ext cx="347142" cy="347142"/>
            </a:xfrm>
            <a:prstGeom prst="roundRect">
              <a:avLst>
                <a:gd name="adj" fmla="val 13335"/>
              </a:avLst>
            </a:prstGeom>
            <a:solidFill>
              <a:srgbClr val="2D3033"/>
            </a:solidFill>
            <a:ln/>
          </p:spPr>
        </p:sp>
        <p:sp>
          <p:nvSpPr>
            <p:cNvPr id="10" name="Text 7"/>
            <p:cNvSpPr/>
            <p:nvPr/>
          </p:nvSpPr>
          <p:spPr>
            <a:xfrm>
              <a:off x="4751784" y="2483792"/>
              <a:ext cx="141908" cy="23142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algn="ctr">
                <a:lnSpc>
                  <a:spcPts val="1823"/>
                </a:lnSpc>
              </a:pPr>
              <a:r>
                <a:rPr lang="en-US" sz="1823" dirty="0">
                  <a:solidFill>
                    <a:srgbClr val="AE8625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2</a:t>
              </a:r>
              <a:endParaRPr lang="en-US" sz="1823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5150570" y="2425973"/>
              <a:ext cx="2693268" cy="2411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1899"/>
                </a:lnSpc>
              </a:pPr>
              <a:r>
                <a:rPr lang="en-US" sz="1519" dirty="0">
                  <a:solidFill>
                    <a:srgbClr val="AE8625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Environmental Sustainability</a:t>
              </a:r>
              <a:endParaRPr lang="en-US" sz="1519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5150569" y="2759646"/>
              <a:ext cx="3453483" cy="98762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1944"/>
                </a:lnSpc>
              </a:pPr>
              <a:r>
                <a:rPr lang="en-US" sz="1215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By minimizing fuel consumption, manufacturers contribute to reducing carbon emissions and promoting environmentally responsible transportation.</a:t>
              </a:r>
              <a:endParaRPr lang="en-US" sz="1215" dirty="0"/>
            </a:p>
          </p:txBody>
        </p:sp>
      </p:grpSp>
      <p:sp>
        <p:nvSpPr>
          <p:cNvPr id="13" name="Shape 10"/>
          <p:cNvSpPr/>
          <p:nvPr/>
        </p:nvSpPr>
        <p:spPr>
          <a:xfrm>
            <a:off x="540023" y="4075063"/>
            <a:ext cx="347142" cy="347142"/>
          </a:xfrm>
          <a:prstGeom prst="roundRect">
            <a:avLst>
              <a:gd name="adj" fmla="val 13335"/>
            </a:avLst>
          </a:prstGeom>
          <a:solidFill>
            <a:srgbClr val="2D3033"/>
          </a:solidFill>
          <a:ln/>
        </p:spPr>
      </p:sp>
      <p:sp>
        <p:nvSpPr>
          <p:cNvPr id="14" name="Text 11"/>
          <p:cNvSpPr/>
          <p:nvPr/>
        </p:nvSpPr>
        <p:spPr>
          <a:xfrm>
            <a:off x="641821" y="4132882"/>
            <a:ext cx="143545" cy="2314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823"/>
              </a:lnSpc>
            </a:pPr>
            <a:r>
              <a:rPr lang="en-US" sz="1823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823" dirty="0"/>
          </a:p>
        </p:txBody>
      </p:sp>
      <p:sp>
        <p:nvSpPr>
          <p:cNvPr id="15" name="Text 12"/>
          <p:cNvSpPr/>
          <p:nvPr/>
        </p:nvSpPr>
        <p:spPr>
          <a:xfrm>
            <a:off x="1041425" y="4075063"/>
            <a:ext cx="1928813" cy="2411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99"/>
              </a:lnSpc>
            </a:pPr>
            <a:r>
              <a:rPr lang="en-US" sz="151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Competitive Edge</a:t>
            </a:r>
            <a:endParaRPr lang="en-US" sz="1519" dirty="0"/>
          </a:p>
        </p:txBody>
      </p:sp>
      <p:sp>
        <p:nvSpPr>
          <p:cNvPr id="16" name="Text 13"/>
          <p:cNvSpPr/>
          <p:nvPr/>
        </p:nvSpPr>
        <p:spPr>
          <a:xfrm>
            <a:off x="1041425" y="4408736"/>
            <a:ext cx="3453483" cy="987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44"/>
              </a:lnSpc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Offering vehicles with superior fuel efficiency provides a key differentiator in the market, attracting environmentally conscious consumers and boosting brand reputation.</a:t>
            </a:r>
            <a:endParaRPr lang="en-US" sz="1215" dirty="0"/>
          </a:p>
        </p:txBody>
      </p:sp>
      <p:sp>
        <p:nvSpPr>
          <p:cNvPr id="17" name="Shape 14"/>
          <p:cNvSpPr/>
          <p:nvPr/>
        </p:nvSpPr>
        <p:spPr>
          <a:xfrm>
            <a:off x="4649168" y="4075063"/>
            <a:ext cx="347142" cy="347142"/>
          </a:xfrm>
          <a:prstGeom prst="roundRect">
            <a:avLst>
              <a:gd name="adj" fmla="val 13335"/>
            </a:avLst>
          </a:prstGeom>
          <a:solidFill>
            <a:srgbClr val="2D3033"/>
          </a:solidFill>
          <a:ln/>
        </p:spPr>
      </p:sp>
      <p:sp>
        <p:nvSpPr>
          <p:cNvPr id="18" name="Text 15"/>
          <p:cNvSpPr/>
          <p:nvPr/>
        </p:nvSpPr>
        <p:spPr>
          <a:xfrm>
            <a:off x="4754984" y="4132882"/>
            <a:ext cx="135434" cy="2314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823"/>
              </a:lnSpc>
            </a:pPr>
            <a:r>
              <a:rPr lang="en-US" sz="1823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823" dirty="0"/>
          </a:p>
        </p:txBody>
      </p:sp>
      <p:sp>
        <p:nvSpPr>
          <p:cNvPr id="19" name="Text 16"/>
          <p:cNvSpPr/>
          <p:nvPr/>
        </p:nvSpPr>
        <p:spPr>
          <a:xfrm>
            <a:off x="5150570" y="4075063"/>
            <a:ext cx="2171328" cy="2411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99"/>
              </a:lnSpc>
            </a:pPr>
            <a:r>
              <a:rPr lang="en-US" sz="151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Regulatory Compliance</a:t>
            </a:r>
            <a:endParaRPr lang="en-US" sz="1519" dirty="0"/>
          </a:p>
        </p:txBody>
      </p:sp>
      <p:sp>
        <p:nvSpPr>
          <p:cNvPr id="20" name="Text 17"/>
          <p:cNvSpPr/>
          <p:nvPr/>
        </p:nvSpPr>
        <p:spPr>
          <a:xfrm>
            <a:off x="5150569" y="4408735"/>
            <a:ext cx="3453483" cy="7407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44"/>
              </a:lnSpc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Meeting increasingly stringent fuel economy regulations is essential for manufacturers to avoid penalties and ensure market access.</a:t>
            </a:r>
            <a:endParaRPr lang="en-US" sz="121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540023" y="814649"/>
            <a:ext cx="8063954" cy="964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797"/>
              </a:lnSpc>
            </a:pPr>
            <a:r>
              <a:rPr lang="en-US" sz="3038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Automotive Attributes Impacting Fuel Efficiency</a:t>
            </a:r>
            <a:endParaRPr lang="en-US" sz="3038" dirty="0"/>
          </a:p>
        </p:txBody>
      </p:sp>
      <p:sp>
        <p:nvSpPr>
          <p:cNvPr id="5" name="Text 2"/>
          <p:cNvSpPr/>
          <p:nvPr/>
        </p:nvSpPr>
        <p:spPr>
          <a:xfrm>
            <a:off x="540023" y="2634333"/>
            <a:ext cx="1928813" cy="2411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99"/>
              </a:lnSpc>
            </a:pPr>
            <a:r>
              <a:rPr lang="en-US" sz="151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Engine Type &amp; Size</a:t>
            </a:r>
            <a:endParaRPr lang="en-US" sz="1519" dirty="0"/>
          </a:p>
        </p:txBody>
      </p:sp>
      <p:sp>
        <p:nvSpPr>
          <p:cNvPr id="6" name="Text 3"/>
          <p:cNvSpPr/>
          <p:nvPr/>
        </p:nvSpPr>
        <p:spPr>
          <a:xfrm>
            <a:off x="540024" y="3491583"/>
            <a:ext cx="2436763" cy="12345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44"/>
              </a:lnSpc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type and size of the engine significantly influence fuel consumption. Smaller, more efficient engines generally consume less fuel.</a:t>
            </a:r>
            <a:endParaRPr lang="en-US" sz="1215" dirty="0"/>
          </a:p>
        </p:txBody>
      </p:sp>
      <p:sp>
        <p:nvSpPr>
          <p:cNvPr id="7" name="Text 4"/>
          <p:cNvSpPr/>
          <p:nvPr/>
        </p:nvSpPr>
        <p:spPr>
          <a:xfrm>
            <a:off x="3357935" y="2634333"/>
            <a:ext cx="1935808" cy="2411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99"/>
              </a:lnSpc>
            </a:pPr>
            <a:r>
              <a:rPr lang="en-US" sz="151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Aerodynamic Design</a:t>
            </a:r>
            <a:endParaRPr lang="en-US" sz="1519" dirty="0"/>
          </a:p>
        </p:txBody>
      </p:sp>
      <p:sp>
        <p:nvSpPr>
          <p:cNvPr id="8" name="Text 5"/>
          <p:cNvSpPr/>
          <p:nvPr/>
        </p:nvSpPr>
        <p:spPr>
          <a:xfrm>
            <a:off x="3357935" y="3491583"/>
            <a:ext cx="2436763" cy="12345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44"/>
              </a:lnSpc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Streamlined body shapes and reduced drag coefficients contribute to improved fuel efficiency by minimizing air resistance.</a:t>
            </a:r>
            <a:endParaRPr lang="en-US" sz="1215" dirty="0"/>
          </a:p>
        </p:txBody>
      </p:sp>
      <p:sp>
        <p:nvSpPr>
          <p:cNvPr id="9" name="Text 6"/>
          <p:cNvSpPr/>
          <p:nvPr/>
        </p:nvSpPr>
        <p:spPr>
          <a:xfrm>
            <a:off x="6165242" y="2634333"/>
            <a:ext cx="2107258" cy="2411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99"/>
              </a:lnSpc>
            </a:pPr>
            <a:r>
              <a:rPr lang="en-US" sz="151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Vehicle Weight &amp; Mass</a:t>
            </a:r>
            <a:endParaRPr lang="en-US" sz="1519" dirty="0"/>
          </a:p>
        </p:txBody>
      </p:sp>
      <p:sp>
        <p:nvSpPr>
          <p:cNvPr id="10" name="Text 7"/>
          <p:cNvSpPr/>
          <p:nvPr/>
        </p:nvSpPr>
        <p:spPr>
          <a:xfrm>
            <a:off x="6175847" y="3491583"/>
            <a:ext cx="2436763" cy="1481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44"/>
              </a:lnSpc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Heavier vehicles require more energy to move, leading to higher fuel consumption. Lightweight materials and design optimizations can enhance efficiency.</a:t>
            </a:r>
            <a:endParaRPr lang="en-US" sz="1215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1542830" y="782725"/>
            <a:ext cx="6109543" cy="6990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52"/>
              </a:lnSpc>
            </a:pPr>
            <a:r>
              <a:rPr lang="en-US" sz="220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Machine Learning Approach for Predictive Modeling</a:t>
            </a:r>
            <a:endParaRPr lang="en-US" sz="2202" dirty="0"/>
          </a:p>
        </p:txBody>
      </p:sp>
      <p:sp>
        <p:nvSpPr>
          <p:cNvPr id="5" name="Shape 2"/>
          <p:cNvSpPr/>
          <p:nvPr/>
        </p:nvSpPr>
        <p:spPr>
          <a:xfrm>
            <a:off x="4565080" y="2088431"/>
            <a:ext cx="13916" cy="3299222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6" name="Shape 3"/>
          <p:cNvSpPr/>
          <p:nvPr/>
        </p:nvSpPr>
        <p:spPr>
          <a:xfrm>
            <a:off x="4054785" y="2332993"/>
            <a:ext cx="391418" cy="13916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7" name="Shape 4"/>
          <p:cNvSpPr/>
          <p:nvPr/>
        </p:nvSpPr>
        <p:spPr>
          <a:xfrm>
            <a:off x="4446203" y="2214191"/>
            <a:ext cx="251594" cy="251594"/>
          </a:xfrm>
          <a:prstGeom prst="roundRect">
            <a:avLst>
              <a:gd name="adj" fmla="val 13336"/>
            </a:avLst>
          </a:prstGeom>
          <a:solidFill>
            <a:srgbClr val="2D3033"/>
          </a:solidFill>
          <a:ln/>
        </p:spPr>
      </p:sp>
      <p:sp>
        <p:nvSpPr>
          <p:cNvPr id="8" name="Text 5"/>
          <p:cNvSpPr/>
          <p:nvPr/>
        </p:nvSpPr>
        <p:spPr>
          <a:xfrm>
            <a:off x="4543016" y="2256086"/>
            <a:ext cx="57894" cy="167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321"/>
              </a:lnSpc>
            </a:pPr>
            <a:r>
              <a:rPr lang="en-US" sz="132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321" dirty="0"/>
          </a:p>
        </p:txBody>
      </p:sp>
      <p:sp>
        <p:nvSpPr>
          <p:cNvPr id="9" name="Text 6"/>
          <p:cNvSpPr/>
          <p:nvPr/>
        </p:nvSpPr>
        <p:spPr>
          <a:xfrm>
            <a:off x="1925315" y="2200276"/>
            <a:ext cx="2031578" cy="174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1376"/>
              </a:lnSpc>
            </a:pPr>
            <a:r>
              <a:rPr lang="en-US" sz="11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Collection &amp; Preparation</a:t>
            </a:r>
            <a:endParaRPr lang="en-US" sz="1101" dirty="0"/>
          </a:p>
        </p:txBody>
      </p:sp>
      <p:sp>
        <p:nvSpPr>
          <p:cNvPr id="10" name="Text 7"/>
          <p:cNvSpPr/>
          <p:nvPr/>
        </p:nvSpPr>
        <p:spPr>
          <a:xfrm>
            <a:off x="1517228" y="2442046"/>
            <a:ext cx="2439665" cy="7155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1409"/>
              </a:lnSpc>
            </a:pPr>
            <a:r>
              <a:rPr lang="en-US" sz="88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Gathering a comprehensive dataset of automotive attributes and corresponding fuel efficiency measurements is essential for model training.</a:t>
            </a:r>
            <a:endParaRPr lang="en-US" sz="881" dirty="0"/>
          </a:p>
        </p:txBody>
      </p:sp>
      <p:sp>
        <p:nvSpPr>
          <p:cNvPr id="11" name="Shape 8"/>
          <p:cNvSpPr/>
          <p:nvPr/>
        </p:nvSpPr>
        <p:spPr>
          <a:xfrm>
            <a:off x="4697797" y="2892215"/>
            <a:ext cx="391418" cy="13916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2" name="Shape 9"/>
          <p:cNvSpPr/>
          <p:nvPr/>
        </p:nvSpPr>
        <p:spPr>
          <a:xfrm>
            <a:off x="4446203" y="2773412"/>
            <a:ext cx="251594" cy="251594"/>
          </a:xfrm>
          <a:prstGeom prst="roundRect">
            <a:avLst>
              <a:gd name="adj" fmla="val 13336"/>
            </a:avLst>
          </a:prstGeom>
          <a:solidFill>
            <a:srgbClr val="2D3033"/>
          </a:solidFill>
          <a:ln/>
        </p:spPr>
      </p:sp>
      <p:sp>
        <p:nvSpPr>
          <p:cNvPr id="13" name="Text 10"/>
          <p:cNvSpPr/>
          <p:nvPr/>
        </p:nvSpPr>
        <p:spPr>
          <a:xfrm>
            <a:off x="4520543" y="2815307"/>
            <a:ext cx="102840" cy="167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321"/>
              </a:lnSpc>
            </a:pPr>
            <a:r>
              <a:rPr lang="en-US" sz="132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321" dirty="0"/>
          </a:p>
        </p:txBody>
      </p:sp>
      <p:sp>
        <p:nvSpPr>
          <p:cNvPr id="14" name="Text 11"/>
          <p:cNvSpPr/>
          <p:nvPr/>
        </p:nvSpPr>
        <p:spPr>
          <a:xfrm>
            <a:off x="5187107" y="2759497"/>
            <a:ext cx="2186285" cy="174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376"/>
              </a:lnSpc>
            </a:pPr>
            <a:r>
              <a:rPr lang="en-US" sz="11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 Engineering &amp; Selection</a:t>
            </a:r>
            <a:endParaRPr lang="en-US" sz="1101" dirty="0"/>
          </a:p>
        </p:txBody>
      </p:sp>
      <p:sp>
        <p:nvSpPr>
          <p:cNvPr id="15" name="Text 12"/>
          <p:cNvSpPr/>
          <p:nvPr/>
        </p:nvSpPr>
        <p:spPr>
          <a:xfrm>
            <a:off x="5187107" y="3001269"/>
            <a:ext cx="2439665" cy="5366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409"/>
              </a:lnSpc>
            </a:pPr>
            <a:r>
              <a:rPr lang="en-US" sz="88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Identifying relevant features from the collected data and applying appropriate transformations to optimize model performance is crucial.</a:t>
            </a:r>
            <a:endParaRPr lang="en-US" sz="881" dirty="0"/>
          </a:p>
        </p:txBody>
      </p:sp>
      <p:sp>
        <p:nvSpPr>
          <p:cNvPr id="16" name="Shape 13"/>
          <p:cNvSpPr/>
          <p:nvPr/>
        </p:nvSpPr>
        <p:spPr>
          <a:xfrm>
            <a:off x="4054785" y="3625863"/>
            <a:ext cx="391418" cy="13916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7" name="Shape 14"/>
          <p:cNvSpPr/>
          <p:nvPr/>
        </p:nvSpPr>
        <p:spPr>
          <a:xfrm>
            <a:off x="4446203" y="3507061"/>
            <a:ext cx="251594" cy="251594"/>
          </a:xfrm>
          <a:prstGeom prst="roundRect">
            <a:avLst>
              <a:gd name="adj" fmla="val 13336"/>
            </a:avLst>
          </a:prstGeom>
          <a:solidFill>
            <a:srgbClr val="2D3033"/>
          </a:solidFill>
          <a:ln/>
        </p:spPr>
      </p:sp>
      <p:sp>
        <p:nvSpPr>
          <p:cNvPr id="18" name="Text 15"/>
          <p:cNvSpPr/>
          <p:nvPr/>
        </p:nvSpPr>
        <p:spPr>
          <a:xfrm>
            <a:off x="4519948" y="3548956"/>
            <a:ext cx="104031" cy="167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321"/>
              </a:lnSpc>
            </a:pPr>
            <a:r>
              <a:rPr lang="en-US" sz="132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321" dirty="0"/>
          </a:p>
        </p:txBody>
      </p:sp>
      <p:sp>
        <p:nvSpPr>
          <p:cNvPr id="19" name="Text 16"/>
          <p:cNvSpPr/>
          <p:nvPr/>
        </p:nvSpPr>
        <p:spPr>
          <a:xfrm>
            <a:off x="2071390" y="3493146"/>
            <a:ext cx="1885504" cy="174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1376"/>
              </a:lnSpc>
            </a:pPr>
            <a:r>
              <a:rPr lang="en-US" sz="11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Training &amp; Validation</a:t>
            </a:r>
            <a:endParaRPr lang="en-US" sz="1101" dirty="0"/>
          </a:p>
        </p:txBody>
      </p:sp>
      <p:sp>
        <p:nvSpPr>
          <p:cNvPr id="20" name="Text 17"/>
          <p:cNvSpPr/>
          <p:nvPr/>
        </p:nvSpPr>
        <p:spPr>
          <a:xfrm>
            <a:off x="1517228" y="3734916"/>
            <a:ext cx="2439665" cy="7155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1409"/>
              </a:lnSpc>
            </a:pPr>
            <a:r>
              <a:rPr lang="en-US" sz="88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Using a machine learning algorithm, the model is trained on the prepared data, and its performance is evaluated on unseen data to assess accuracy and generalization ability.</a:t>
            </a:r>
            <a:endParaRPr lang="en-US" sz="881" dirty="0"/>
          </a:p>
        </p:txBody>
      </p:sp>
      <p:sp>
        <p:nvSpPr>
          <p:cNvPr id="21" name="Shape 18"/>
          <p:cNvSpPr/>
          <p:nvPr/>
        </p:nvSpPr>
        <p:spPr>
          <a:xfrm>
            <a:off x="4697797" y="4272298"/>
            <a:ext cx="391418" cy="13916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22" name="Shape 19"/>
          <p:cNvSpPr/>
          <p:nvPr/>
        </p:nvSpPr>
        <p:spPr>
          <a:xfrm>
            <a:off x="4446203" y="4153496"/>
            <a:ext cx="251594" cy="251594"/>
          </a:xfrm>
          <a:prstGeom prst="roundRect">
            <a:avLst>
              <a:gd name="adj" fmla="val 13336"/>
            </a:avLst>
          </a:prstGeom>
          <a:solidFill>
            <a:srgbClr val="2D3033"/>
          </a:solidFill>
          <a:ln/>
        </p:spPr>
      </p:sp>
      <p:sp>
        <p:nvSpPr>
          <p:cNvPr id="23" name="Text 20"/>
          <p:cNvSpPr/>
          <p:nvPr/>
        </p:nvSpPr>
        <p:spPr>
          <a:xfrm>
            <a:off x="4522924" y="4195391"/>
            <a:ext cx="98152" cy="167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321"/>
              </a:lnSpc>
            </a:pPr>
            <a:r>
              <a:rPr lang="en-US" sz="132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321" dirty="0"/>
          </a:p>
        </p:txBody>
      </p:sp>
      <p:sp>
        <p:nvSpPr>
          <p:cNvPr id="24" name="Text 21"/>
          <p:cNvSpPr/>
          <p:nvPr/>
        </p:nvSpPr>
        <p:spPr>
          <a:xfrm>
            <a:off x="5187107" y="4139581"/>
            <a:ext cx="2229892" cy="174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376"/>
              </a:lnSpc>
            </a:pPr>
            <a:r>
              <a:rPr lang="en-US" sz="11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Deployment &amp; Monitoring</a:t>
            </a:r>
            <a:endParaRPr lang="en-US" sz="1101" dirty="0"/>
          </a:p>
        </p:txBody>
      </p:sp>
      <p:sp>
        <p:nvSpPr>
          <p:cNvPr id="25" name="Text 22"/>
          <p:cNvSpPr/>
          <p:nvPr/>
        </p:nvSpPr>
        <p:spPr>
          <a:xfrm>
            <a:off x="5187107" y="4381352"/>
            <a:ext cx="2439665" cy="8944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409"/>
              </a:lnSpc>
            </a:pPr>
            <a:r>
              <a:rPr lang="en-US" sz="88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Once validated, the trained model can be deployed for real-time predictions, and its performance needs to be monitored and refined over time to ensure accuracy and relevance.</a:t>
            </a:r>
            <a:endParaRPr lang="en-US" sz="88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  <p:bldP spid="15" grpId="0" animBg="1"/>
      <p:bldP spid="19" grpId="0" animBg="1"/>
      <p:bldP spid="20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540023" y="814649"/>
            <a:ext cx="8063954" cy="964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3797"/>
              </a:lnSpc>
            </a:pPr>
            <a:r>
              <a:rPr lang="en-US" sz="3038" dirty="0">
                <a:solidFill>
                  <a:srgbClr val="FF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Collection &amp; Preparation</a:t>
            </a:r>
          </a:p>
        </p:txBody>
      </p:sp>
      <p:sp>
        <p:nvSpPr>
          <p:cNvPr id="5" name="Text 2"/>
          <p:cNvSpPr/>
          <p:nvPr/>
        </p:nvSpPr>
        <p:spPr>
          <a:xfrm>
            <a:off x="540023" y="2634332"/>
            <a:ext cx="2436763" cy="3374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99"/>
              </a:lnSpc>
            </a:pPr>
            <a:r>
              <a:rPr lang="en-US" sz="16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Understanding the data set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40024" y="3491583"/>
            <a:ext cx="2436763" cy="26806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1944"/>
              </a:lnSpc>
              <a:buFont typeface="Arial" panose="020B0604020202020204" pitchFamily="34" charset="0"/>
              <a:buChar char="•"/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Load Data</a:t>
            </a:r>
          </a:p>
          <a:p>
            <a:pPr marL="285750" indent="-285750">
              <a:lnSpc>
                <a:spcPts val="1944"/>
              </a:lnSpc>
              <a:buFont typeface="Arial" panose="020B0604020202020204" pitchFamily="34" charset="0"/>
              <a:buChar char="•"/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check the columns </a:t>
            </a:r>
          </a:p>
          <a:p>
            <a:pPr marL="285750" indent="-285750">
              <a:lnSpc>
                <a:spcPts val="1944"/>
              </a:lnSpc>
              <a:buFont typeface="Arial" panose="020B0604020202020204" pitchFamily="34" charset="0"/>
              <a:buChar char="•"/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checking the datatypes</a:t>
            </a:r>
          </a:p>
          <a:p>
            <a:pPr marL="285750" indent="-285750">
              <a:lnSpc>
                <a:spcPts val="1944"/>
              </a:lnSpc>
              <a:buFont typeface="Arial" panose="020B0604020202020204" pitchFamily="34" charset="0"/>
              <a:buChar char="•"/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Checking Basic Statistical Details </a:t>
            </a:r>
          </a:p>
          <a:p>
            <a:pPr marL="285750" indent="-285750">
              <a:lnSpc>
                <a:spcPts val="1944"/>
              </a:lnSpc>
              <a:buFont typeface="Arial" panose="020B0604020202020204" pitchFamily="34" charset="0"/>
              <a:buChar char="•"/>
            </a:pPr>
            <a:endParaRPr lang="en-US" sz="1215" dirty="0"/>
          </a:p>
        </p:txBody>
      </p:sp>
      <p:sp>
        <p:nvSpPr>
          <p:cNvPr id="7" name="Text 4"/>
          <p:cNvSpPr/>
          <p:nvPr/>
        </p:nvSpPr>
        <p:spPr>
          <a:xfrm>
            <a:off x="6226629" y="2679707"/>
            <a:ext cx="2050389" cy="292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899"/>
              </a:lnSpc>
            </a:pPr>
            <a:r>
              <a:rPr lang="en-US" sz="16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cleaning 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095125" y="3429000"/>
            <a:ext cx="2436763" cy="24275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1944"/>
              </a:lnSpc>
              <a:buFont typeface="Arial" panose="020B0604020202020204" pitchFamily="34" charset="0"/>
              <a:buChar char="•"/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Checking Null Values and duplicates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Replacing Null Values with mean value</a:t>
            </a:r>
            <a:b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</a:b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after deep analyzing </a:t>
            </a:r>
          </a:p>
          <a:p>
            <a:pPr marL="285750" indent="-285750">
              <a:lnSpc>
                <a:spcPts val="1944"/>
              </a:lnSpc>
              <a:buFont typeface="Arial" panose="020B0604020202020204" pitchFamily="34" charset="0"/>
              <a:buChar char="•"/>
            </a:pPr>
            <a:endParaRPr lang="en-US" sz="1215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91DB3A1B-9D5C-3D63-DBCA-1C4EEA180C9D}"/>
              </a:ext>
            </a:extLst>
          </p:cNvPr>
          <p:cNvSpPr/>
          <p:nvPr/>
        </p:nvSpPr>
        <p:spPr>
          <a:xfrm>
            <a:off x="3503794" y="3483589"/>
            <a:ext cx="2436763" cy="26806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dataset contains various automotive attributes, including: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215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mpg (Miles per gallon)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cylinders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displacement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horsepower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weight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acceleration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year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origin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car name</a:t>
            </a: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D99541E5-F134-5AE4-9361-FB9D16FF117E}"/>
              </a:ext>
            </a:extLst>
          </p:cNvPr>
          <p:cNvSpPr/>
          <p:nvPr/>
        </p:nvSpPr>
        <p:spPr>
          <a:xfrm>
            <a:off x="3516809" y="2634332"/>
            <a:ext cx="2436763" cy="3374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99"/>
              </a:lnSpc>
            </a:pPr>
            <a:r>
              <a:rPr lang="en-US" sz="16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Overview</a:t>
            </a:r>
          </a:p>
        </p:txBody>
      </p:sp>
    </p:spTree>
    <p:extLst>
      <p:ext uri="{BB962C8B-B14F-4D97-AF65-F5344CB8AC3E}">
        <p14:creationId xmlns:p14="http://schemas.microsoft.com/office/powerpoint/2010/main" val="32067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pPr>
              <a:lnSpc>
                <a:spcPts val="1376"/>
              </a:lnSpc>
            </a:pPr>
            <a:endParaRPr lang="en-US" sz="2000" dirty="0"/>
          </a:p>
        </p:txBody>
      </p:sp>
      <p:sp>
        <p:nvSpPr>
          <p:cNvPr id="4" name="Text 1"/>
          <p:cNvSpPr/>
          <p:nvPr/>
        </p:nvSpPr>
        <p:spPr>
          <a:xfrm>
            <a:off x="431166" y="314247"/>
            <a:ext cx="8063954" cy="964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3797"/>
              </a:lnSpc>
            </a:pPr>
            <a:r>
              <a:rPr lang="en-US" sz="3200" dirty="0">
                <a:solidFill>
                  <a:srgbClr val="FF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 Engineering &amp; Selection</a:t>
            </a:r>
            <a:endParaRPr lang="en-US" sz="3200" dirty="0">
              <a:solidFill>
                <a:srgbClr val="FF0000"/>
              </a:solidFill>
            </a:endParaRPr>
          </a:p>
          <a:p>
            <a:pPr algn="ctr">
              <a:lnSpc>
                <a:spcPts val="3797"/>
              </a:lnSpc>
            </a:pPr>
            <a:r>
              <a:rPr lang="en-US" sz="3038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Exploratory Data Analysis (EDA)</a:t>
            </a:r>
          </a:p>
        </p:txBody>
      </p:sp>
      <p:sp>
        <p:nvSpPr>
          <p:cNvPr id="5" name="Text 2"/>
          <p:cNvSpPr/>
          <p:nvPr/>
        </p:nvSpPr>
        <p:spPr>
          <a:xfrm>
            <a:off x="0" y="1427364"/>
            <a:ext cx="8686800" cy="9286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899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Exploratory Data Analysis (EDA) aims to enhance understanding of data trends without</a:t>
            </a:r>
          </a:p>
          <a:p>
            <a:pPr algn="ctr">
              <a:lnSpc>
                <a:spcPts val="1899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complex models, often revealing insights through </a:t>
            </a:r>
          </a:p>
          <a:p>
            <a:pPr algn="ctr">
              <a:lnSpc>
                <a:spcPts val="1899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simple visualizations and statistical techniques to inform subsequent analysis.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911053" y="5763766"/>
            <a:ext cx="6324600" cy="838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20" dirty="0">
              <a:solidFill>
                <a:schemeClr val="bg1">
                  <a:lumMod val="50000"/>
                </a:schemeClr>
              </a:solidFill>
              <a:latin typeface="Prat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52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Outliers are visible in columns like mpg, horsepower, and weight.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52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These outliers could impact model performance and may need to be handled.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74979-E5A1-3AFD-BFCA-1C01A8900A03}"/>
              </a:ext>
            </a:extLst>
          </p:cNvPr>
          <p:cNvSpPr txBox="1"/>
          <p:nvPr/>
        </p:nvSpPr>
        <p:spPr>
          <a:xfrm>
            <a:off x="3355520" y="5721644"/>
            <a:ext cx="3009900" cy="32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20" dirty="0">
                <a:solidFill>
                  <a:srgbClr val="AE8625"/>
                </a:solidFill>
                <a:latin typeface="Prata"/>
              </a:rPr>
              <a:t>Detect outliers using Box Plots.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D72DC5-1B69-20F3-82A4-2CC717B03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994" y="2450307"/>
            <a:ext cx="4744953" cy="319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30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431166" y="314247"/>
            <a:ext cx="8063954" cy="964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3797"/>
              </a:lnSpc>
            </a:pPr>
            <a:r>
              <a:rPr lang="en-US" sz="3038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Exploratory Data Analysis (EDA)</a:t>
            </a:r>
          </a:p>
        </p:txBody>
      </p:sp>
      <p:sp>
        <p:nvSpPr>
          <p:cNvPr id="7" name="Text 4"/>
          <p:cNvSpPr/>
          <p:nvPr/>
        </p:nvSpPr>
        <p:spPr>
          <a:xfrm>
            <a:off x="533400" y="4147457"/>
            <a:ext cx="7727316" cy="22484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2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Insights from Exploratory Data Analysis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20" dirty="0">
              <a:solidFill>
                <a:schemeClr val="bg1">
                  <a:lumMod val="50000"/>
                </a:schemeClr>
              </a:solidFill>
              <a:latin typeface="Prat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2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1. Origin Distribution : The graph shows that the majority of vehicles belong to Origin 1.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20" dirty="0">
              <a:solidFill>
                <a:schemeClr val="bg1">
                  <a:lumMod val="50000"/>
                </a:schemeClr>
              </a:solidFill>
              <a:latin typeface="Prat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2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2. Cylinder Count Distribution : The graph indicates that the majority of vehicles have 4 cylinders.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20" dirty="0">
              <a:solidFill>
                <a:schemeClr val="bg1">
                  <a:lumMod val="50000"/>
                </a:schemeClr>
              </a:solidFill>
              <a:latin typeface="Prat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2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3. Manufacturing Year Distribution : The graph reveals that the majority of vehicles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2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 were manufactured between 1976 and 1977.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74979-E5A1-3AFD-BFCA-1C01A8900A03}"/>
              </a:ext>
            </a:extLst>
          </p:cNvPr>
          <p:cNvSpPr txBox="1"/>
          <p:nvPr/>
        </p:nvSpPr>
        <p:spPr>
          <a:xfrm>
            <a:off x="431166" y="1147124"/>
            <a:ext cx="5653948" cy="32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20" dirty="0">
                <a:solidFill>
                  <a:srgbClr val="AE8625"/>
                </a:solidFill>
                <a:latin typeface="Prata"/>
              </a:rPr>
              <a:t>Checking Distribution of Variables using Histogram Plot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E89BA-C8BB-EB02-88B5-3CB92CF37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6" y="2016370"/>
            <a:ext cx="2521929" cy="1793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A6DC95-7DF0-6924-56E8-488AE1581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728" y="2016370"/>
            <a:ext cx="2523091" cy="1799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EBC604-4056-6F35-CFEC-FE7AEC969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453" y="2008637"/>
            <a:ext cx="2521930" cy="18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10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431166" y="314247"/>
            <a:ext cx="8063954" cy="964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3797"/>
              </a:lnSpc>
            </a:pPr>
            <a:r>
              <a:rPr lang="en-US" sz="3038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Exploratory Data Analysis (EDA)</a:t>
            </a:r>
          </a:p>
        </p:txBody>
      </p:sp>
      <p:sp>
        <p:nvSpPr>
          <p:cNvPr id="7" name="Text 4"/>
          <p:cNvSpPr/>
          <p:nvPr/>
        </p:nvSpPr>
        <p:spPr>
          <a:xfrm>
            <a:off x="587763" y="3786039"/>
            <a:ext cx="7727316" cy="28147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Analyzing Relationships in the Dataset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bg1">
                  <a:lumMod val="50000"/>
                </a:schemeClr>
              </a:solidFill>
              <a:latin typeface="Prata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Weight vs. Horsepower : The plot suggests a positive correlation between weight and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 horsepower, indicating that as horsepower increases, the weight of the vehicle tends to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 increase as well.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bg1">
                  <a:lumMod val="50000"/>
                </a:schemeClr>
              </a:solidFill>
              <a:latin typeface="Prata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 startAt="2"/>
            </a:pP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Weight vs. Acceleration : The distribution reveals an inverse relationship between weight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and acceleration, implying that as the weight of the vehicle increases, its acceleration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tends to decrease.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bg1">
                  <a:lumMod val="50000"/>
                </a:schemeClr>
              </a:solidFill>
              <a:latin typeface="Prata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Horsepower vs. Acceleration : The data points to an inverse correlation between horsepower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and acceleration, suggesting that as the horsepower of the vehicle increases, its acceleration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Prata"/>
              </a:rPr>
              <a:t>tends to decrease.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74979-E5A1-3AFD-BFCA-1C01A8900A03}"/>
              </a:ext>
            </a:extLst>
          </p:cNvPr>
          <p:cNvSpPr txBox="1"/>
          <p:nvPr/>
        </p:nvSpPr>
        <p:spPr>
          <a:xfrm>
            <a:off x="431165" y="1147124"/>
            <a:ext cx="6938463" cy="32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20" dirty="0">
                <a:solidFill>
                  <a:srgbClr val="AE8625"/>
                </a:solidFill>
                <a:latin typeface="Prata"/>
              </a:rPr>
              <a:t>Analyzing Relationship Between Independent Variables Using Scatter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00A13-E4FB-C9CF-FDF5-D89BFB295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63" y="1913271"/>
            <a:ext cx="2491397" cy="1799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8C9986-7AE1-83F8-1FBB-5E257985C2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37"/>
          <a:stretch/>
        </p:blipFill>
        <p:spPr>
          <a:xfrm>
            <a:off x="3248241" y="1904803"/>
            <a:ext cx="2561892" cy="18084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0689FF-1F0D-8315-102E-24ABADCAB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214" y="1878712"/>
            <a:ext cx="2515906" cy="18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77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1487</Words>
  <Application>Microsoft Office PowerPoint</Application>
  <PresentationFormat>On-screen Show (4:3)</PresentationFormat>
  <Paragraphs>205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Prata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Aayush Shah</dc:creator>
  <cp:lastModifiedBy>indhu reddy</cp:lastModifiedBy>
  <cp:revision>28</cp:revision>
  <dcterms:created xsi:type="dcterms:W3CDTF">2020-12-23T13:36:53Z</dcterms:created>
  <dcterms:modified xsi:type="dcterms:W3CDTF">2024-08-02T17:09:58Z</dcterms:modified>
</cp:coreProperties>
</file>